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356"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53" r:id="rId64"/>
    <p:sldId id="354" r:id="rId65"/>
    <p:sldId id="355"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4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053" autoAdjust="0"/>
  </p:normalViewPr>
  <p:slideViewPr>
    <p:cSldViewPr snapToGrid="0">
      <p:cViewPr varScale="1">
        <p:scale>
          <a:sx n="72" d="100"/>
          <a:sy n="72" d="100"/>
        </p:scale>
        <p:origin x="-920" y="-1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31483102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 name="Shape 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67295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7" name="Shape 1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050">
                <a:solidFill>
                  <a:srgbClr val="252525"/>
                </a:solidFill>
                <a:highlight>
                  <a:srgbClr val="FFFFFF"/>
                </a:highlight>
              </a:rPr>
              <a:t>The first recorded description of the social interactions that could be enabled through networking was a series of memos written by J.C.R. Licklider of MIT in August 1962 discussing his "Galactic Network" concept. He envisioned a globally interconnected set of computers through which everyone could quickly access data and programs from any site. In spirit, the concept was very much like the Internet of today. Licklider was the first head of the computer research program at DARPA,4 starting in October 1962. While at DARPA he convinced his successors at DARPA, Ivan Sutherland, Bob Taylor, and MIT researcher Lawrence G. Roberts, of the importance of this networking concept.</a:t>
            </a:r>
          </a:p>
          <a:p>
            <a:pPr lvl="0" rtl="0">
              <a:spcBef>
                <a:spcPts val="0"/>
              </a:spcBef>
              <a:buNone/>
            </a:pPr>
            <a:endParaRPr/>
          </a:p>
        </p:txBody>
      </p:sp>
    </p:spTree>
    <p:extLst>
      <p:ext uri="{BB962C8B-B14F-4D97-AF65-F5344CB8AC3E}">
        <p14:creationId xmlns:p14="http://schemas.microsoft.com/office/powerpoint/2010/main" val="3719171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31849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62081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8342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70970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161537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5" name="Shape 1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050">
              <a:solidFill>
                <a:srgbClr val="252525"/>
              </a:solidFill>
              <a:highlight>
                <a:srgbClr val="FFFFFF"/>
              </a:highlight>
            </a:endParaRPr>
          </a:p>
          <a:p>
            <a:pPr lvl="0" rtl="0">
              <a:spcBef>
                <a:spcPts val="0"/>
              </a:spcBef>
              <a:buNone/>
            </a:pPr>
            <a:endParaRPr/>
          </a:p>
        </p:txBody>
      </p:sp>
    </p:spTree>
    <p:extLst>
      <p:ext uri="{BB962C8B-B14F-4D97-AF65-F5344CB8AC3E}">
        <p14:creationId xmlns:p14="http://schemas.microsoft.com/office/powerpoint/2010/main" val="3377772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77473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87811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683768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1957822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302368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779845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734511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00207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050">
                <a:solidFill>
                  <a:srgbClr val="252525"/>
                </a:solidFill>
                <a:highlight>
                  <a:srgbClr val="FFFFFF"/>
                </a:highlight>
              </a:rPr>
              <a:t>http://graphics.wsj.com/billion-dollar-club/</a:t>
            </a:r>
          </a:p>
          <a:p>
            <a:pPr lvl="0" rtl="0">
              <a:spcBef>
                <a:spcPts val="0"/>
              </a:spcBef>
              <a:buNone/>
            </a:pPr>
            <a:endParaRPr/>
          </a:p>
        </p:txBody>
      </p:sp>
    </p:spTree>
    <p:extLst>
      <p:ext uri="{BB962C8B-B14F-4D97-AF65-F5344CB8AC3E}">
        <p14:creationId xmlns:p14="http://schemas.microsoft.com/office/powerpoint/2010/main" val="3420929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74475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6" name="Shape 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506092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794174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42091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7" name="Shape 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19025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658296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4" name="Shape 2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103561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050">
                <a:solidFill>
                  <a:srgbClr val="252525"/>
                </a:solidFill>
                <a:highlight>
                  <a:srgbClr val="FFFFFF"/>
                </a:highlight>
              </a:rPr>
              <a:t>Jargon and buzzwords in the industry are going down, not up. Consumerisation. Accessible to everyone. Easier to get internet than fresh water on this planet.</a:t>
            </a:r>
          </a:p>
          <a:p>
            <a:pPr lvl="0" rtl="0">
              <a:spcBef>
                <a:spcPts val="0"/>
              </a:spcBef>
              <a:buNone/>
            </a:pPr>
            <a:endParaRPr/>
          </a:p>
        </p:txBody>
      </p:sp>
    </p:spTree>
    <p:extLst>
      <p:ext uri="{BB962C8B-B14F-4D97-AF65-F5344CB8AC3E}">
        <p14:creationId xmlns:p14="http://schemas.microsoft.com/office/powerpoint/2010/main" val="1797544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40851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28448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3" name="Shape 2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986532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9" name="Shape 2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5340263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6" name="Shape 2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675255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1" name="Shape 2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12349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97930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5" name="Shape 2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79597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2480087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2" name="Shape 3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050">
                <a:solidFill>
                  <a:srgbClr val="252525"/>
                </a:solidFill>
                <a:highlight>
                  <a:srgbClr val="FFFFFF"/>
                </a:highlight>
              </a:rPr>
              <a:t>Kids minecraft stry</a:t>
            </a:r>
          </a:p>
          <a:p>
            <a:pPr lvl="0" rtl="0">
              <a:spcBef>
                <a:spcPts val="0"/>
              </a:spcBef>
              <a:buNone/>
            </a:pPr>
            <a:endParaRPr/>
          </a:p>
        </p:txBody>
      </p:sp>
    </p:spTree>
    <p:extLst>
      <p:ext uri="{BB962C8B-B14F-4D97-AF65-F5344CB8AC3E}">
        <p14:creationId xmlns:p14="http://schemas.microsoft.com/office/powerpoint/2010/main" val="25615084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91482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09761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109489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7" name="Shape 3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30699477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3" name="Shape 3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050">
                <a:solidFill>
                  <a:srgbClr val="252525"/>
                </a:solidFill>
                <a:highlight>
                  <a:srgbClr val="FFFFFF"/>
                </a:highlight>
              </a:rPr>
              <a:t>http://arstechnica.com/gadgets/2015/11/blackberry-priv-review-android-fixes-the-os-but-the-hardware-cant-compete/</a:t>
            </a:r>
          </a:p>
          <a:p>
            <a:pPr lvl="0" rtl="0">
              <a:spcBef>
                <a:spcPts val="0"/>
              </a:spcBef>
              <a:buNone/>
            </a:pPr>
            <a:endParaRPr/>
          </a:p>
        </p:txBody>
      </p:sp>
    </p:spTree>
    <p:extLst>
      <p:ext uri="{BB962C8B-B14F-4D97-AF65-F5344CB8AC3E}">
        <p14:creationId xmlns:p14="http://schemas.microsoft.com/office/powerpoint/2010/main" val="40068372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0" name="Shape 3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050">
                <a:solidFill>
                  <a:srgbClr val="252525"/>
                </a:solidFill>
                <a:highlight>
                  <a:srgbClr val="FFFFFF"/>
                </a:highlight>
              </a:rPr>
              <a:t>http://arstechnica.com/gadgets/2015/11/blackberry-priv-review-android-fixes-the-os-but-the-hardware-cant-compete/</a:t>
            </a:r>
          </a:p>
          <a:p>
            <a:pPr lvl="0" rtl="0">
              <a:spcBef>
                <a:spcPts val="0"/>
              </a:spcBef>
              <a:buNone/>
            </a:pPr>
            <a:endParaRPr/>
          </a:p>
        </p:txBody>
      </p:sp>
    </p:spTree>
    <p:extLst>
      <p:ext uri="{BB962C8B-B14F-4D97-AF65-F5344CB8AC3E}">
        <p14:creationId xmlns:p14="http://schemas.microsoft.com/office/powerpoint/2010/main" val="37761375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6" name="Shape 3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4676949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53" name="Shape 3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5328097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0" name="Shape 3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115000"/>
              </a:lnSpc>
              <a:spcBef>
                <a:spcPts val="0"/>
              </a:spcBef>
              <a:spcAft>
                <a:spcPts val="1600"/>
              </a:spcAft>
              <a:buNone/>
            </a:pPr>
            <a:r>
              <a:rPr lang="en" sz="1800">
                <a:solidFill>
                  <a:srgbClr val="595959"/>
                </a:solidFill>
              </a:rPr>
              <a:t>iOS vs Android (wrong users) </a:t>
            </a:r>
          </a:p>
          <a:p>
            <a:pPr lvl="0" rtl="0">
              <a:lnSpc>
                <a:spcPct val="115000"/>
              </a:lnSpc>
              <a:spcBef>
                <a:spcPts val="0"/>
              </a:spcBef>
              <a:spcAft>
                <a:spcPts val="1600"/>
              </a:spcAft>
              <a:buNone/>
            </a:pPr>
            <a:r>
              <a:rPr lang="en" sz="1800">
                <a:solidFill>
                  <a:srgbClr val="595959"/>
                </a:solidFill>
              </a:rPr>
              <a:t>Two Androids $50 and $500 very different</a:t>
            </a:r>
          </a:p>
        </p:txBody>
      </p:sp>
    </p:spTree>
    <p:extLst>
      <p:ext uri="{BB962C8B-B14F-4D97-AF65-F5344CB8AC3E}">
        <p14:creationId xmlns:p14="http://schemas.microsoft.com/office/powerpoint/2010/main" val="3123443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Can we do an updated one with more of the new covers</a:t>
            </a:r>
          </a:p>
        </p:txBody>
      </p:sp>
    </p:spTree>
    <p:extLst>
      <p:ext uri="{BB962C8B-B14F-4D97-AF65-F5344CB8AC3E}">
        <p14:creationId xmlns:p14="http://schemas.microsoft.com/office/powerpoint/2010/main" val="3674048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6" name="Shape 3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201241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73" name="Shape 3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435100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78" name="Shape 3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Do standards always prevail, and how long does it take?</a:t>
            </a:r>
          </a:p>
          <a:p>
            <a:pPr lvl="0"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8205745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4" name="Shape 3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36448395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36996754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96" name="Shape 3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1530564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2" name="Shape 4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21591714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8" name="Shape 4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087217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5" name="Shape 4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22817835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0" name="Shape 4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05138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314990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8" name="Shape 4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 Platforms grow, tech platfrom becomes the digital arms for brands:</a:t>
            </a:r>
          </a:p>
          <a:p>
            <a:pPr lvl="0" rtl="0">
              <a:spcBef>
                <a:spcPts val="0"/>
              </a:spcBef>
              <a:buNone/>
            </a:pPr>
            <a:r>
              <a:rPr lang="en"/>
              <a:t>- Remember Tower Records</a:t>
            </a:r>
          </a:p>
          <a:p>
            <a:pPr lvl="0" rtl="0">
              <a:spcBef>
                <a:spcPts val="0"/>
              </a:spcBef>
              <a:buNone/>
            </a:pPr>
            <a:r>
              <a:rPr lang="en"/>
              <a:t>- Remember Universal and EMI</a:t>
            </a:r>
          </a:p>
          <a:p>
            <a:pPr lvl="0" rtl="0">
              <a:spcBef>
                <a:spcPts val="0"/>
              </a:spcBef>
              <a:buNone/>
            </a:pPr>
            <a:r>
              <a:rPr lang="en"/>
              <a:t>- Remember data centres</a:t>
            </a:r>
          </a:p>
          <a:p>
            <a:pPr lvl="0" rtl="0">
              <a:spcBef>
                <a:spcPts val="0"/>
              </a:spcBef>
              <a:buNone/>
            </a:pPr>
            <a:r>
              <a:rPr lang="en"/>
              <a:t>- Having your own website?</a:t>
            </a:r>
          </a:p>
          <a:p>
            <a:pPr lvl="0" rtl="0">
              <a:spcBef>
                <a:spcPts val="0"/>
              </a:spcBef>
              <a:buNone/>
            </a:pPr>
            <a:endParaRPr/>
          </a:p>
          <a:p>
            <a:pPr lvl="0"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9394051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3" name="Shape 4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321836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8" name="Shape 4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Do standards always prevail, and how long does it take?</a:t>
            </a:r>
          </a:p>
          <a:p>
            <a:pPr lvl="0"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36454242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8" name="Shape 4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614412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8" name="Shape 4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9895560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8" name="Shape 4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312956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9" name="Shape 4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4363845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13977886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9" name="Shape 4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115000"/>
              </a:lnSpc>
              <a:spcBef>
                <a:spcPts val="0"/>
              </a:spcBef>
              <a:spcAft>
                <a:spcPts val="1600"/>
              </a:spcAft>
              <a:buNone/>
            </a:pPr>
            <a:r>
              <a:rPr lang="en" sz="1800">
                <a:solidFill>
                  <a:srgbClr val="595959"/>
                </a:solidFill>
              </a:rPr>
              <a:t>WebView not in Apple Watch or TV</a:t>
            </a:r>
          </a:p>
          <a:p>
            <a:pPr lvl="0"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14074490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4" name="Shape 4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4203947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9" name="Shape 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9973825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285750" lvl="0" indent="-285750" rtl="0">
              <a:lnSpc>
                <a:spcPct val="115000"/>
              </a:lnSpc>
              <a:spcBef>
                <a:spcPts val="0"/>
              </a:spcBef>
              <a:spcAft>
                <a:spcPts val="1600"/>
              </a:spcAft>
              <a:buFontTx/>
              <a:buChar char="-"/>
            </a:pPr>
            <a:r>
              <a:rPr lang="en" sz="1800" dirty="0" smtClean="0">
                <a:solidFill>
                  <a:srgbClr val="595959"/>
                </a:solidFill>
              </a:rPr>
              <a:t>watches</a:t>
            </a:r>
            <a:r>
              <a:rPr lang="en" sz="1800" dirty="0">
                <a:solidFill>
                  <a:srgbClr val="595959"/>
                </a:solidFill>
              </a:rPr>
              <a:t>, cars, fridges, balloons, sensors, </a:t>
            </a:r>
            <a:r>
              <a:rPr lang="en" sz="1800" dirty="0" smtClean="0">
                <a:solidFill>
                  <a:srgbClr val="595959"/>
                </a:solidFill>
              </a:rPr>
              <a:t>implants</a:t>
            </a:r>
          </a:p>
          <a:p>
            <a:pPr marL="285750" lvl="0" indent="-285750" rtl="0">
              <a:lnSpc>
                <a:spcPct val="115000"/>
              </a:lnSpc>
              <a:spcBef>
                <a:spcPts val="0"/>
              </a:spcBef>
              <a:spcAft>
                <a:spcPts val="1600"/>
              </a:spcAft>
              <a:buFontTx/>
              <a:buChar char="-"/>
            </a:pPr>
            <a:r>
              <a:rPr lang="en" sz="1800" dirty="0" smtClean="0">
                <a:solidFill>
                  <a:srgbClr val="595959"/>
                </a:solidFill>
              </a:rPr>
              <a:t>Story</a:t>
            </a:r>
            <a:r>
              <a:rPr lang="en" sz="1800" baseline="0" dirty="0" smtClean="0">
                <a:solidFill>
                  <a:srgbClr val="595959"/>
                </a:solidFill>
              </a:rPr>
              <a:t> about self driving cars and who writes the code</a:t>
            </a:r>
            <a:endParaRPr lang="en" sz="1800" dirty="0">
              <a:solidFill>
                <a:srgbClr val="595959"/>
              </a:solidFill>
            </a:endParaRPr>
          </a:p>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14487635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4" name="Shape 4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431887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9" name="Shape 4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Do standards always prevail, and how long does it take?</a:t>
            </a:r>
          </a:p>
          <a:p>
            <a:pPr lvl="0"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34350757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85" name="Shape 4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6615495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0" name="Shape 4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223148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5" name="Shape 4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728469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0" name="Shape 5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78504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5" name="Shape 5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055104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0" name="Shape 5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314687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5" name="Shape 5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85871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827179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0" name="Shape 5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591221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5" name="Shape 5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71133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0" name="Shape 5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881710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5" name="Shape 5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7764729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0" name="Shape 5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41339018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6" name="Shape 5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768314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1" name="Shape 5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904758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6" name="Shape 5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383368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1" name="Shape 5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066227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6" name="Shape 5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57120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Do standards always prevail, and how long does it take?</a:t>
            </a:r>
          </a:p>
          <a:p>
            <a:pPr lvl="0"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37923965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71" name="Shape 5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Otherwise they’ll find you through search and social</a:t>
            </a:r>
          </a:p>
        </p:txBody>
      </p:sp>
    </p:spTree>
    <p:extLst>
      <p:ext uri="{BB962C8B-B14F-4D97-AF65-F5344CB8AC3E}">
        <p14:creationId xmlns:p14="http://schemas.microsoft.com/office/powerpoint/2010/main" val="1941212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297290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81" name="Shape 5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00375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86" name="Shape 5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038429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1" name="Shape 5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8857972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6" name="Shape 5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9221737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2" name="Shape 6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953885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2119738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6" name="Shape 6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490936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3" name="Shape 6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1184112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311708" y="744575"/>
            <a:ext cx="8520599" cy="2052599"/>
          </a:xfrm>
          <a:prstGeom prst="rect">
            <a:avLst/>
          </a:prstGeom>
        </p:spPr>
        <p:txBody>
          <a:bodyPr lIns="91425" tIns="91425" rIns="91425" bIns="91425" anchor="b" anchorCtr="0"/>
          <a:lstStyle>
            <a:lvl1pPr algn="ctr">
              <a:spcBef>
                <a:spcPts val="0"/>
              </a:spcBef>
              <a:buSzPct val="100000"/>
              <a:defRPr sz="5200"/>
            </a:lvl1pPr>
            <a:lvl2pPr algn="ctr">
              <a:spcBef>
                <a:spcPts val="0"/>
              </a:spcBef>
              <a:buSzPct val="100000"/>
              <a:defRPr sz="5200"/>
            </a:lvl2pPr>
            <a:lvl3pPr algn="ctr">
              <a:spcBef>
                <a:spcPts val="0"/>
              </a:spcBef>
              <a:buSzPct val="100000"/>
              <a:defRPr sz="5200"/>
            </a:lvl3pPr>
            <a:lvl4pPr algn="ctr">
              <a:spcBef>
                <a:spcPts val="0"/>
              </a:spcBef>
              <a:buSzPct val="100000"/>
              <a:defRPr sz="5200"/>
            </a:lvl4pPr>
            <a:lvl5pPr algn="ctr">
              <a:spcBef>
                <a:spcPts val="0"/>
              </a:spcBef>
              <a:buSzPct val="100000"/>
              <a:defRPr sz="5200"/>
            </a:lvl5pPr>
            <a:lvl6pPr algn="ctr">
              <a:spcBef>
                <a:spcPts val="0"/>
              </a:spcBef>
              <a:buSzPct val="100000"/>
              <a:defRPr sz="5200"/>
            </a:lvl6pPr>
            <a:lvl7pPr algn="ctr">
              <a:spcBef>
                <a:spcPts val="0"/>
              </a:spcBef>
              <a:buSzPct val="100000"/>
              <a:defRPr sz="5200"/>
            </a:lvl7pPr>
            <a:lvl8pPr algn="ctr">
              <a:spcBef>
                <a:spcPts val="0"/>
              </a:spcBef>
              <a:buSzPct val="100000"/>
              <a:defRPr sz="5200"/>
            </a:lvl8pPr>
            <a:lvl9pPr algn="ctr">
              <a:spcBef>
                <a:spcPts val="0"/>
              </a:spcBef>
              <a:buSzPct val="100000"/>
              <a:defRPr sz="5200"/>
            </a:lvl9pPr>
          </a:lstStyle>
          <a:p>
            <a:endParaRPr/>
          </a:p>
        </p:txBody>
      </p:sp>
      <p:sp>
        <p:nvSpPr>
          <p:cNvPr id="10" name="Shape 10"/>
          <p:cNvSpPr txBox="1">
            <a:spLocks noGrp="1"/>
          </p:cNvSpPr>
          <p:nvPr>
            <p:ph type="subTitle" idx="1"/>
          </p:nvPr>
        </p:nvSpPr>
        <p:spPr>
          <a:xfrm>
            <a:off x="311700" y="2834125"/>
            <a:ext cx="8520599" cy="7926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800"/>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a:endParaRPr/>
          </a:p>
        </p:txBody>
      </p:sp>
      <p:sp>
        <p:nvSpPr>
          <p:cNvPr id="11" name="Shape 1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1106125"/>
            <a:ext cx="8520599" cy="19635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46" name="Shape 4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0" y="2150850"/>
            <a:ext cx="8520599" cy="8418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2" name="Shape 22"/>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3" name="Shape 2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450150"/>
            <a:ext cx="6367800" cy="40908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25"/>
            <a:ext cx="4572000" cy="5143499"/>
          </a:xfrm>
          <a:prstGeom prst="rect">
            <a:avLst/>
          </a:prstGeom>
          <a:solidFill>
            <a:schemeClr val="dk2"/>
          </a:solidFill>
          <a:ln>
            <a:noFill/>
          </a:ln>
        </p:spPr>
        <p:txBody>
          <a:bodyPr lIns="91425" tIns="91425" rIns="91425" bIns="91425" anchor="ctr" anchorCtr="0">
            <a:noAutofit/>
          </a:bodyPr>
          <a:lstStyle/>
          <a:p>
            <a:pPr>
              <a:spcBef>
                <a:spcPts val="0"/>
              </a:spcBef>
              <a:buNone/>
            </a:pPr>
            <a:endParaRPr/>
          </a:p>
        </p:txBody>
      </p:sp>
      <p:sp>
        <p:nvSpPr>
          <p:cNvPr id="36" name="Shape 36"/>
          <p:cNvSpPr txBox="1">
            <a:spLocks noGrp="1"/>
          </p:cNvSpPr>
          <p:nvPr>
            <p:ph type="title"/>
          </p:nvPr>
        </p:nvSpPr>
        <p:spPr>
          <a:xfrm>
            <a:off x="265500" y="1233175"/>
            <a:ext cx="4045199" cy="14823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a:spcBef>
                <a:spcPts val="0"/>
              </a:spcBef>
              <a:buClr>
                <a:schemeClr val="dk1"/>
              </a:buClr>
              <a:defRPr>
                <a:solidFill>
                  <a:schemeClr val="dk1"/>
                </a:solidFill>
              </a:defRPr>
            </a:lvl1pPr>
            <a:lvl2pPr>
              <a:spcBef>
                <a:spcPts val="0"/>
              </a:spcBef>
              <a:buClr>
                <a:schemeClr val="dk1"/>
              </a:buClr>
              <a:defRPr>
                <a:solidFill>
                  <a:schemeClr val="dk1"/>
                </a:solidFill>
              </a:defRPr>
            </a:lvl2pPr>
            <a:lvl3pPr>
              <a:spcBef>
                <a:spcPts val="0"/>
              </a:spcBef>
              <a:buClr>
                <a:schemeClr val="dk1"/>
              </a:buClr>
              <a:defRPr>
                <a:solidFill>
                  <a:schemeClr val="dk1"/>
                </a:solidFill>
              </a:defRPr>
            </a:lvl3pPr>
            <a:lvl4pPr>
              <a:spcBef>
                <a:spcPts val="0"/>
              </a:spcBef>
              <a:buClr>
                <a:schemeClr val="dk1"/>
              </a:buClr>
              <a:defRPr>
                <a:solidFill>
                  <a:schemeClr val="dk1"/>
                </a:solidFill>
              </a:defRPr>
            </a:lvl4pPr>
            <a:lvl5pPr>
              <a:spcBef>
                <a:spcPts val="0"/>
              </a:spcBef>
              <a:buClr>
                <a:schemeClr val="dk1"/>
              </a:buClr>
              <a:defRPr>
                <a:solidFill>
                  <a:schemeClr val="dk1"/>
                </a:solidFill>
              </a:defRPr>
            </a:lvl5pPr>
            <a:lvl6pPr>
              <a:spcBef>
                <a:spcPts val="0"/>
              </a:spcBef>
              <a:buClr>
                <a:schemeClr val="dk1"/>
              </a:buClr>
              <a:defRPr>
                <a:solidFill>
                  <a:schemeClr val="dk1"/>
                </a:solidFill>
              </a:defRPr>
            </a:lvl6pPr>
            <a:lvl7pPr>
              <a:spcBef>
                <a:spcPts val="0"/>
              </a:spcBef>
              <a:buClr>
                <a:schemeClr val="dk1"/>
              </a:buClr>
              <a:defRPr>
                <a:solidFill>
                  <a:schemeClr val="dk1"/>
                </a:solidFill>
              </a:defRPr>
            </a:lvl7pPr>
            <a:lvl8pPr>
              <a:spcBef>
                <a:spcPts val="0"/>
              </a:spcBef>
              <a:buClr>
                <a:schemeClr val="dk1"/>
              </a:buClr>
              <a:defRPr>
                <a:solidFill>
                  <a:schemeClr val="dk1"/>
                </a:solidFill>
              </a:defRPr>
            </a:lvl8pPr>
            <a:lvl9pPr>
              <a:spcBef>
                <a:spcPts val="0"/>
              </a:spcBef>
              <a:buClr>
                <a:schemeClr val="dk1"/>
              </a:buClr>
              <a:defRPr>
                <a:solidFill>
                  <a:schemeClr val="dk1"/>
                </a:solidFill>
              </a:defRPr>
            </a:lvl9pPr>
          </a:lstStyle>
          <a:p>
            <a:endParaRPr/>
          </a:p>
        </p:txBody>
      </p:sp>
      <p:sp>
        <p:nvSpPr>
          <p:cNvPr id="39" name="Shape 3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a:spcBef>
                <a:spcPts val="0"/>
              </a:spcBef>
              <a:buClr>
                <a:schemeClr val="dk1"/>
              </a:buClr>
              <a:buSzPct val="100000"/>
              <a:buFont typeface="Kameron"/>
              <a:buNone/>
              <a:defRPr sz="6000">
                <a:solidFill>
                  <a:schemeClr val="dk1"/>
                </a:solidFill>
                <a:latin typeface="Kameron"/>
                <a:ea typeface="Kameron"/>
                <a:cs typeface="Kameron"/>
                <a:sym typeface="Kameron"/>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lt2"/>
              </a:buClr>
              <a:buSzPct val="100000"/>
              <a:defRPr sz="4800">
                <a:solidFill>
                  <a:schemeClr val="lt2"/>
                </a:solidFill>
              </a:defRPr>
            </a:lvl1pPr>
            <a:lvl2pPr>
              <a:lnSpc>
                <a:spcPct val="115000"/>
              </a:lnSpc>
              <a:spcBef>
                <a:spcPts val="0"/>
              </a:spcBef>
              <a:spcAft>
                <a:spcPts val="1600"/>
              </a:spcAft>
              <a:buClr>
                <a:schemeClr val="lt2"/>
              </a:buClr>
              <a:defRPr>
                <a:solidFill>
                  <a:schemeClr val="lt2"/>
                </a:solidFill>
              </a:defRPr>
            </a:lvl2pPr>
            <a:lvl3pPr>
              <a:lnSpc>
                <a:spcPct val="115000"/>
              </a:lnSpc>
              <a:spcBef>
                <a:spcPts val="0"/>
              </a:spcBef>
              <a:spcAft>
                <a:spcPts val="1600"/>
              </a:spcAft>
              <a:buClr>
                <a:schemeClr val="lt2"/>
              </a:buClr>
              <a:defRPr>
                <a:solidFill>
                  <a:schemeClr val="lt2"/>
                </a:solidFill>
              </a:defRPr>
            </a:lvl3pPr>
            <a:lvl4pPr>
              <a:lnSpc>
                <a:spcPct val="115000"/>
              </a:lnSpc>
              <a:spcBef>
                <a:spcPts val="0"/>
              </a:spcBef>
              <a:spcAft>
                <a:spcPts val="1600"/>
              </a:spcAft>
              <a:buClr>
                <a:schemeClr val="lt2"/>
              </a:buClr>
              <a:defRPr>
                <a:solidFill>
                  <a:schemeClr val="lt2"/>
                </a:solidFill>
              </a:defRPr>
            </a:lvl4pPr>
            <a:lvl5pPr>
              <a:lnSpc>
                <a:spcPct val="115000"/>
              </a:lnSpc>
              <a:spcBef>
                <a:spcPts val="0"/>
              </a:spcBef>
              <a:spcAft>
                <a:spcPts val="1600"/>
              </a:spcAft>
              <a:buClr>
                <a:schemeClr val="lt2"/>
              </a:buClr>
              <a:defRPr>
                <a:solidFill>
                  <a:schemeClr val="lt2"/>
                </a:solidFill>
              </a:defRPr>
            </a:lvl5pPr>
            <a:lvl6pPr>
              <a:lnSpc>
                <a:spcPct val="115000"/>
              </a:lnSpc>
              <a:spcBef>
                <a:spcPts val="0"/>
              </a:spcBef>
              <a:spcAft>
                <a:spcPts val="1600"/>
              </a:spcAft>
              <a:buClr>
                <a:schemeClr val="lt2"/>
              </a:buClr>
              <a:defRPr>
                <a:solidFill>
                  <a:schemeClr val="lt2"/>
                </a:solidFill>
              </a:defRPr>
            </a:lvl6pPr>
            <a:lvl7pPr>
              <a:lnSpc>
                <a:spcPct val="115000"/>
              </a:lnSpc>
              <a:spcBef>
                <a:spcPts val="0"/>
              </a:spcBef>
              <a:spcAft>
                <a:spcPts val="1600"/>
              </a:spcAft>
              <a:buClr>
                <a:schemeClr val="lt2"/>
              </a:buClr>
              <a:defRPr>
                <a:solidFill>
                  <a:schemeClr val="lt2"/>
                </a:solidFill>
              </a:defRPr>
            </a:lvl7pPr>
            <a:lvl8pPr>
              <a:lnSpc>
                <a:spcPct val="115000"/>
              </a:lnSpc>
              <a:spcBef>
                <a:spcPts val="0"/>
              </a:spcBef>
              <a:spcAft>
                <a:spcPts val="1600"/>
              </a:spcAft>
              <a:buClr>
                <a:schemeClr val="lt2"/>
              </a:buClr>
              <a:defRPr>
                <a:solidFill>
                  <a:schemeClr val="lt2"/>
                </a:solidFill>
              </a:defRPr>
            </a:lvl8pPr>
            <a:lvl9pPr>
              <a:lnSpc>
                <a:spcPct val="115000"/>
              </a:lnSpc>
              <a:spcBef>
                <a:spcPts val="0"/>
              </a:spcBef>
              <a:spcAft>
                <a:spcPts val="1600"/>
              </a:spcAft>
              <a:buClr>
                <a:schemeClr val="lt2"/>
              </a:buClr>
              <a:defRPr>
                <a:solidFill>
                  <a:schemeClr val="lt2"/>
                </a:solidFill>
              </a:defRPr>
            </a:lvl9pPr>
          </a:lstStyle>
          <a:p>
            <a:endParaRPr/>
          </a:p>
        </p:txBody>
      </p:sp>
      <p:sp>
        <p:nvSpPr>
          <p:cNvPr id="7" name="Shape 7"/>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lt2"/>
                </a:solidFill>
              </a:rPr>
              <a:t>‹#›</a:t>
            </a:fld>
            <a:endParaRPr lang="en" sz="1000">
              <a:solidFill>
                <a:schemeClr val="lt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jpg"/><Relationship Id="rId5" Type="http://schemas.openxmlformats.org/officeDocument/2006/relationships/image" Target="../media/image8.jpg"/><Relationship Id="rId6" Type="http://schemas.openxmlformats.org/officeDocument/2006/relationships/image" Target="../media/image7.jpg"/><Relationship Id="rId7"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6.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20.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311700" y="688275"/>
            <a:ext cx="8520599" cy="3904499"/>
          </a:xfrm>
          <a:prstGeom prst="rect">
            <a:avLst/>
          </a:prstGeom>
        </p:spPr>
        <p:txBody>
          <a:bodyPr lIns="91425" tIns="91425" rIns="91425" bIns="91425" anchor="ctr" anchorCtr="0">
            <a:noAutofit/>
          </a:bodyPr>
          <a:lstStyle/>
          <a:p>
            <a:pPr rtl="0">
              <a:spcBef>
                <a:spcPts val="0"/>
              </a:spcBef>
              <a:buNone/>
            </a:pPr>
            <a:r>
              <a:rPr lang="en" sz="6000" dirty="0" smtClean="0"/>
              <a:t/>
            </a:r>
            <a:br>
              <a:rPr lang="en" sz="6000" dirty="0" smtClean="0"/>
            </a:br>
            <a:r>
              <a:rPr lang="en" sz="6000" dirty="0" smtClean="0"/>
              <a:t>Yet </a:t>
            </a:r>
            <a:r>
              <a:rPr lang="en" sz="6000" dirty="0"/>
              <a:t>Another Apps vs Web Presentation</a:t>
            </a:r>
          </a:p>
          <a:p>
            <a:pPr lvl="0" rtl="0">
              <a:spcBef>
                <a:spcPts val="0"/>
              </a:spcBef>
              <a:buNone/>
            </a:pPr>
            <a:endParaRPr sz="6000" dirty="0"/>
          </a:p>
          <a:p>
            <a:pPr lvl="0" rtl="0">
              <a:spcBef>
                <a:spcPts val="0"/>
              </a:spcBef>
              <a:buNone/>
            </a:pPr>
            <a:r>
              <a:rPr lang="en" sz="4800" b="1" dirty="0"/>
              <a:t>Jon Marks</a:t>
            </a:r>
          </a:p>
          <a:p>
            <a:pPr lvl="0" rtl="0">
              <a:spcBef>
                <a:spcPts val="0"/>
              </a:spcBef>
              <a:buNone/>
            </a:pPr>
            <a:r>
              <a:rPr lang="en" sz="4800" b="1" dirty="0"/>
              <a:t>@McBoof</a:t>
            </a:r>
          </a:p>
          <a:p>
            <a:pPr lvl="0" rtl="0">
              <a:spcBef>
                <a:spcPts val="0"/>
              </a:spcBef>
              <a:buNone/>
            </a:pPr>
            <a:endParaRPr sz="6000"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11700" y="1680700"/>
            <a:ext cx="8520599" cy="2984699"/>
          </a:xfrm>
          <a:prstGeom prst="rect">
            <a:avLst/>
          </a:prstGeom>
        </p:spPr>
        <p:txBody>
          <a:bodyPr lIns="91425" tIns="91425" rIns="91425" bIns="91425" anchor="ctr" anchorCtr="0">
            <a:noAutofit/>
          </a:bodyPr>
          <a:lstStyle/>
          <a:p>
            <a:pPr lvl="0" algn="l" rtl="0">
              <a:spcBef>
                <a:spcPts val="0"/>
              </a:spcBef>
              <a:buNone/>
            </a:pPr>
            <a:r>
              <a:rPr lang="en" sz="4800"/>
              <a:t>Research Program at DARPA starts talking about the Internet</a:t>
            </a:r>
          </a:p>
        </p:txBody>
      </p:sp>
      <p:sp>
        <p:nvSpPr>
          <p:cNvPr id="110" name="Shape 110"/>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1962</a:t>
            </a:r>
          </a:p>
        </p:txBody>
      </p:sp>
      <p:sp>
        <p:nvSpPr>
          <p:cNvPr id="111" name="Shape 111"/>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53 years ago</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Shape 1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7" name="Shape 117"/>
          <p:cNvSpPr txBox="1">
            <a:spLocks noGrp="1"/>
          </p:cNvSpPr>
          <p:nvPr>
            <p:ph type="body" idx="4294967295"/>
          </p:nvPr>
        </p:nvSpPr>
        <p:spPr>
          <a:xfrm>
            <a:off x="7621075" y="-8925"/>
            <a:ext cx="1526100" cy="747900"/>
          </a:xfrm>
          <a:prstGeom prst="rect">
            <a:avLst/>
          </a:prstGeom>
          <a:solidFill>
            <a:srgbClr val="000000"/>
          </a:solidFill>
          <a:ln>
            <a:noFill/>
          </a:ln>
        </p:spPr>
        <p:txBody>
          <a:bodyPr lIns="91425" tIns="91425" rIns="91425" bIns="91425" anchor="t" anchorCtr="0">
            <a:noAutofit/>
          </a:bodyPr>
          <a:lstStyle/>
          <a:p>
            <a:pPr lvl="0" algn="ctr" rtl="0">
              <a:spcBef>
                <a:spcPts val="0"/>
              </a:spcBef>
              <a:buNone/>
            </a:pPr>
            <a:r>
              <a:rPr lang="en" sz="3600">
                <a:solidFill>
                  <a:srgbClr val="FFFFFF"/>
                </a:solidFill>
                <a:latin typeface="Kameron"/>
                <a:ea typeface="Kameron"/>
                <a:cs typeface="Kameron"/>
                <a:sym typeface="Kameron"/>
              </a:rPr>
              <a:t>1962</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11700" y="1680700"/>
            <a:ext cx="8520599" cy="2984699"/>
          </a:xfrm>
          <a:prstGeom prst="rect">
            <a:avLst/>
          </a:prstGeom>
        </p:spPr>
        <p:txBody>
          <a:bodyPr lIns="91425" tIns="91425" rIns="91425" bIns="91425" anchor="ctr" anchorCtr="0">
            <a:noAutofit/>
          </a:bodyPr>
          <a:lstStyle/>
          <a:p>
            <a:pPr lvl="0" algn="l" rtl="0">
              <a:spcBef>
                <a:spcPts val="0"/>
              </a:spcBef>
              <a:buNone/>
            </a:pPr>
            <a:r>
              <a:rPr lang="en" sz="4800"/>
              <a:t>20 Bond movies</a:t>
            </a:r>
          </a:p>
          <a:p>
            <a:pPr lvl="0" algn="l" rtl="0">
              <a:spcBef>
                <a:spcPts val="0"/>
              </a:spcBef>
              <a:buNone/>
            </a:pPr>
            <a:r>
              <a:rPr lang="en" sz="4800"/>
              <a:t>5 Bond actors</a:t>
            </a:r>
          </a:p>
          <a:p>
            <a:pPr lvl="0" algn="l" rtl="0">
              <a:spcBef>
                <a:spcPts val="0"/>
              </a:spcBef>
              <a:buNone/>
            </a:pPr>
            <a:r>
              <a:rPr lang="en" sz="4800"/>
              <a:t>44 years of progress</a:t>
            </a:r>
          </a:p>
        </p:txBody>
      </p:sp>
      <p:sp>
        <p:nvSpPr>
          <p:cNvPr id="123" name="Shape 123"/>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1962 - 2006</a:t>
            </a:r>
          </a:p>
        </p:txBody>
      </p:sp>
      <p:sp>
        <p:nvSpPr>
          <p:cNvPr id="124" name="Shape 124"/>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A lifetime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Shape 129"/>
          <p:cNvPicPr preferRelativeResize="0"/>
          <p:nvPr/>
        </p:nvPicPr>
        <p:blipFill>
          <a:blip r:embed="rId3">
            <a:alphaModFix/>
          </a:blip>
          <a:stretch>
            <a:fillRect/>
          </a:stretch>
        </p:blipFill>
        <p:spPr>
          <a:xfrm>
            <a:off x="15000" y="-42150"/>
            <a:ext cx="9144000" cy="5143500"/>
          </a:xfrm>
          <a:prstGeom prst="rect">
            <a:avLst/>
          </a:prstGeom>
          <a:noFill/>
          <a:ln>
            <a:noFill/>
          </a:ln>
        </p:spPr>
      </p:pic>
      <p:sp>
        <p:nvSpPr>
          <p:cNvPr id="130" name="Shape 130"/>
          <p:cNvSpPr txBox="1">
            <a:spLocks noGrp="1"/>
          </p:cNvSpPr>
          <p:nvPr>
            <p:ph type="body" idx="4294967295"/>
          </p:nvPr>
        </p:nvSpPr>
        <p:spPr>
          <a:xfrm>
            <a:off x="7621075" y="-8925"/>
            <a:ext cx="1526100" cy="747900"/>
          </a:xfrm>
          <a:prstGeom prst="rect">
            <a:avLst/>
          </a:prstGeom>
          <a:solidFill>
            <a:srgbClr val="000000"/>
          </a:solidFill>
          <a:ln>
            <a:noFill/>
          </a:ln>
        </p:spPr>
        <p:txBody>
          <a:bodyPr lIns="91425" tIns="91425" rIns="91425" bIns="91425" anchor="t" anchorCtr="0">
            <a:noAutofit/>
          </a:bodyPr>
          <a:lstStyle/>
          <a:p>
            <a:pPr lvl="0" algn="ctr" rtl="0">
              <a:spcBef>
                <a:spcPts val="0"/>
              </a:spcBef>
              <a:buNone/>
            </a:pPr>
            <a:r>
              <a:rPr lang="en" sz="3600">
                <a:solidFill>
                  <a:srgbClr val="FFFFFF"/>
                </a:solidFill>
                <a:latin typeface="Kameron"/>
                <a:ea typeface="Kameron"/>
                <a:cs typeface="Kameron"/>
                <a:sym typeface="Kameron"/>
              </a:rPr>
              <a:t>2006</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algn="l" rtl="0">
              <a:spcBef>
                <a:spcPts val="0"/>
              </a:spcBef>
              <a:buNone/>
            </a:pPr>
            <a:r>
              <a:rPr lang="en" sz="4800"/>
              <a:t>You probably had a BlackBerry when you watched Casino Royale.</a:t>
            </a:r>
          </a:p>
          <a:p>
            <a:pPr lvl="0" algn="l"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Symbian</a:t>
            </a:r>
          </a:p>
          <a:p>
            <a:pPr lvl="0" algn="l" rtl="0">
              <a:spcBef>
                <a:spcPts val="0"/>
              </a:spcBef>
              <a:buNone/>
            </a:pPr>
            <a:r>
              <a:rPr lang="en" sz="4800"/>
              <a:t>Windows Mobile 6 </a:t>
            </a:r>
          </a:p>
          <a:p>
            <a:pPr lvl="0" algn="l" rtl="0">
              <a:spcBef>
                <a:spcPts val="0"/>
              </a:spcBef>
              <a:buNone/>
            </a:pPr>
            <a:r>
              <a:rPr lang="en" sz="4800"/>
              <a:t>RIM</a:t>
            </a:r>
          </a:p>
          <a:p>
            <a:pPr lvl="0" algn="l" rtl="0">
              <a:spcBef>
                <a:spcPts val="0"/>
              </a:spcBef>
              <a:buNone/>
            </a:pPr>
            <a:r>
              <a:rPr lang="en" sz="4800"/>
              <a:t>Linux</a:t>
            </a:r>
          </a:p>
          <a:p>
            <a:pPr lvl="0" algn="l" rtl="0">
              <a:spcBef>
                <a:spcPts val="0"/>
              </a:spcBef>
              <a:buNone/>
            </a:pPr>
            <a:endParaRPr sz="6000"/>
          </a:p>
        </p:txBody>
      </p:sp>
      <p:sp>
        <p:nvSpPr>
          <p:cNvPr id="141" name="Shape 141"/>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2007</a:t>
            </a:r>
          </a:p>
        </p:txBody>
      </p:sp>
      <p:sp>
        <p:nvSpPr>
          <p:cNvPr id="142" name="Shape 142"/>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8 years ago</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iPhone 1, iPhone OS 1</a:t>
            </a:r>
          </a:p>
        </p:txBody>
      </p:sp>
      <p:sp>
        <p:nvSpPr>
          <p:cNvPr id="148" name="Shape 148"/>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2007</a:t>
            </a:r>
          </a:p>
        </p:txBody>
      </p:sp>
      <p:sp>
        <p:nvSpPr>
          <p:cNvPr id="149" name="Shape 149"/>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8 years ago</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5" name="Shape 155"/>
          <p:cNvSpPr txBox="1">
            <a:spLocks noGrp="1"/>
          </p:cNvSpPr>
          <p:nvPr>
            <p:ph type="body" idx="4294967295"/>
          </p:nvPr>
        </p:nvSpPr>
        <p:spPr>
          <a:xfrm>
            <a:off x="7621075" y="-8925"/>
            <a:ext cx="1526100" cy="747900"/>
          </a:xfrm>
          <a:prstGeom prst="rect">
            <a:avLst/>
          </a:prstGeom>
          <a:solidFill>
            <a:srgbClr val="000000"/>
          </a:solidFill>
          <a:ln>
            <a:noFill/>
          </a:ln>
        </p:spPr>
        <p:txBody>
          <a:bodyPr lIns="91425" tIns="91425" rIns="91425" bIns="91425" anchor="t" anchorCtr="0">
            <a:noAutofit/>
          </a:bodyPr>
          <a:lstStyle/>
          <a:p>
            <a:pPr lvl="0" algn="ctr" rtl="0">
              <a:spcBef>
                <a:spcPts val="0"/>
              </a:spcBef>
              <a:buNone/>
            </a:pPr>
            <a:r>
              <a:rPr lang="en" sz="3600">
                <a:solidFill>
                  <a:srgbClr val="FFFFFF"/>
                </a:solidFill>
                <a:latin typeface="Kameron"/>
                <a:ea typeface="Kameron"/>
                <a:cs typeface="Kameron"/>
                <a:sym typeface="Kameron"/>
              </a:rPr>
              <a:t>2008</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a:r>
              <a:rPr lang="en-GB" sz="4800" dirty="0"/>
              <a:t>WHATWG published the First Public Working Draft of the HTML5 specification</a:t>
            </a:r>
            <a:endParaRPr sz="6000" dirty="0"/>
          </a:p>
        </p:txBody>
      </p:sp>
      <p:sp>
        <p:nvSpPr>
          <p:cNvPr id="161" name="Shape 161"/>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2008</a:t>
            </a:r>
          </a:p>
        </p:txBody>
      </p:sp>
      <p:sp>
        <p:nvSpPr>
          <p:cNvPr id="162" name="Shape 162"/>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7 years ago</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Android 1.0</a:t>
            </a:r>
          </a:p>
          <a:p>
            <a:pPr lvl="0" rtl="0">
              <a:spcBef>
                <a:spcPts val="0"/>
              </a:spcBef>
              <a:buNone/>
            </a:pPr>
            <a:endParaRPr sz="6000"/>
          </a:p>
        </p:txBody>
      </p:sp>
      <p:sp>
        <p:nvSpPr>
          <p:cNvPr id="161" name="Shape 161"/>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2008</a:t>
            </a:r>
          </a:p>
        </p:txBody>
      </p:sp>
      <p:sp>
        <p:nvSpPr>
          <p:cNvPr id="162" name="Shape 162"/>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7 years ago</a:t>
            </a:r>
          </a:p>
        </p:txBody>
      </p:sp>
    </p:spTree>
    <p:extLst>
      <p:ext uri="{BB962C8B-B14F-4D97-AF65-F5344CB8AC3E}">
        <p14:creationId xmlns:p14="http://schemas.microsoft.com/office/powerpoint/2010/main" val="319768692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Shape 58"/>
          <p:cNvPicPr preferRelativeResize="0"/>
          <p:nvPr/>
        </p:nvPicPr>
        <p:blipFill rotWithShape="1">
          <a:blip r:embed="rId3">
            <a:alphaModFix/>
          </a:blip>
          <a:srcRect t="6000" b="6009"/>
          <a:stretch/>
        </p:blipFill>
        <p:spPr>
          <a:xfrm>
            <a:off x="0" y="0"/>
            <a:ext cx="9144000" cy="5260025"/>
          </a:xfrm>
          <a:prstGeom prst="rect">
            <a:avLst/>
          </a:prstGeom>
          <a:noFill/>
          <a:ln>
            <a:noFill/>
          </a:ln>
        </p:spPr>
      </p:pic>
      <p:sp>
        <p:nvSpPr>
          <p:cNvPr id="59" name="Shape 59"/>
          <p:cNvSpPr txBox="1">
            <a:spLocks noGrp="1"/>
          </p:cNvSpPr>
          <p:nvPr>
            <p:ph type="title"/>
          </p:nvPr>
        </p:nvSpPr>
        <p:spPr>
          <a:xfrm>
            <a:off x="311700" y="2825200"/>
            <a:ext cx="8520599" cy="2198999"/>
          </a:xfrm>
          <a:prstGeom prst="rect">
            <a:avLst/>
          </a:prstGeom>
          <a:solidFill>
            <a:srgbClr val="040406">
              <a:alpha val="36150"/>
            </a:srgbClr>
          </a:solidFill>
        </p:spPr>
        <p:txBody>
          <a:bodyPr lIns="91425" tIns="91425" rIns="91425" bIns="91425" anchor="ctr" anchorCtr="0">
            <a:noAutofit/>
          </a:bodyPr>
          <a:lstStyle/>
          <a:p>
            <a:pPr lvl="0" rtl="0">
              <a:spcBef>
                <a:spcPts val="0"/>
              </a:spcBef>
              <a:buNone/>
            </a:pPr>
            <a:r>
              <a:rPr lang="en" sz="6000" b="1"/>
              <a:t>Prologue</a:t>
            </a:r>
            <a:r>
              <a:rPr lang="en" sz="6000"/>
              <a:t/>
            </a:r>
            <a:br>
              <a:rPr lang="en" sz="6000"/>
            </a:br>
            <a:r>
              <a:rPr lang="en" sz="6000"/>
              <a:t>Hello, I’m Jon.</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Android 1.5 (Cupcake)</a:t>
            </a:r>
          </a:p>
          <a:p>
            <a:pPr lvl="0" rtl="0">
              <a:spcBef>
                <a:spcPts val="0"/>
              </a:spcBef>
              <a:buNone/>
            </a:pPr>
            <a:endParaRPr sz="6000"/>
          </a:p>
        </p:txBody>
      </p:sp>
      <p:sp>
        <p:nvSpPr>
          <p:cNvPr id="168" name="Shape 168"/>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2009</a:t>
            </a:r>
          </a:p>
        </p:txBody>
      </p:sp>
      <p:sp>
        <p:nvSpPr>
          <p:cNvPr id="169" name="Shape 169"/>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6 years ago</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strike="sngStrike"/>
              <a:t>iTab</a:t>
            </a:r>
            <a:r>
              <a:rPr lang="en" sz="4800"/>
              <a:t> </a:t>
            </a:r>
            <a:r>
              <a:rPr lang="en" sz="4800" strike="sngStrike"/>
              <a:t>iSlate</a:t>
            </a:r>
            <a:r>
              <a:rPr lang="en" sz="4800"/>
              <a:t> iPad 1</a:t>
            </a:r>
          </a:p>
          <a:p>
            <a:pPr lvl="0" rtl="0">
              <a:spcBef>
                <a:spcPts val="0"/>
              </a:spcBef>
              <a:buNone/>
            </a:pPr>
            <a:endParaRPr sz="6000"/>
          </a:p>
        </p:txBody>
      </p:sp>
      <p:sp>
        <p:nvSpPr>
          <p:cNvPr id="175" name="Shape 175"/>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2010</a:t>
            </a:r>
          </a:p>
        </p:txBody>
      </p:sp>
      <p:sp>
        <p:nvSpPr>
          <p:cNvPr id="176" name="Shape 176"/>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5 years ago</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Windows Phone 7 (7% US)</a:t>
            </a:r>
          </a:p>
          <a:p>
            <a:pPr lvl="0" rtl="0">
              <a:spcBef>
                <a:spcPts val="0"/>
              </a:spcBef>
              <a:buNone/>
            </a:pPr>
            <a:endParaRPr sz="6000"/>
          </a:p>
        </p:txBody>
      </p:sp>
      <p:sp>
        <p:nvSpPr>
          <p:cNvPr id="182" name="Shape 182"/>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2010</a:t>
            </a:r>
          </a:p>
        </p:txBody>
      </p:sp>
      <p:sp>
        <p:nvSpPr>
          <p:cNvPr id="183" name="Shape 183"/>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5 years ago</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Shape 18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9" name="Shape 189"/>
          <p:cNvSpPr txBox="1">
            <a:spLocks noGrp="1"/>
          </p:cNvSpPr>
          <p:nvPr>
            <p:ph type="body" idx="4294967295"/>
          </p:nvPr>
        </p:nvSpPr>
        <p:spPr>
          <a:xfrm>
            <a:off x="7621075" y="-8925"/>
            <a:ext cx="1526100" cy="747900"/>
          </a:xfrm>
          <a:prstGeom prst="rect">
            <a:avLst/>
          </a:prstGeom>
          <a:solidFill>
            <a:srgbClr val="000000"/>
          </a:solidFill>
          <a:ln>
            <a:noFill/>
          </a:ln>
        </p:spPr>
        <p:txBody>
          <a:bodyPr lIns="91425" tIns="91425" rIns="91425" bIns="91425" anchor="t" anchorCtr="0">
            <a:noAutofit/>
          </a:bodyPr>
          <a:lstStyle/>
          <a:p>
            <a:pPr lvl="0" algn="ctr" rtl="0">
              <a:spcBef>
                <a:spcPts val="0"/>
              </a:spcBef>
              <a:buNone/>
            </a:pPr>
            <a:r>
              <a:rPr lang="en" sz="3600">
                <a:solidFill>
                  <a:srgbClr val="FFFFFF"/>
                </a:solidFill>
                <a:latin typeface="Kameron"/>
                <a:ea typeface="Kameron"/>
                <a:cs typeface="Kameron"/>
                <a:sym typeface="Kameron"/>
              </a:rPr>
              <a:t>2012</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algn="l" rtl="0">
              <a:spcBef>
                <a:spcPts val="0"/>
              </a:spcBef>
              <a:buNone/>
            </a:pPr>
            <a:r>
              <a:rPr lang="en" sz="4800"/>
              <a:t>New kids on the block:</a:t>
            </a:r>
          </a:p>
          <a:p>
            <a:pPr lvl="0" algn="l" rtl="0">
              <a:spcBef>
                <a:spcPts val="0"/>
              </a:spcBef>
              <a:buNone/>
            </a:pPr>
            <a:r>
              <a:rPr lang="en" sz="4800"/>
              <a:t>Uber, AirBnB, SnapChat</a:t>
            </a:r>
          </a:p>
          <a:p>
            <a:pPr lvl="0" rtl="0">
              <a:spcBef>
                <a:spcPts val="0"/>
              </a:spcBef>
              <a:buNone/>
            </a:pPr>
            <a:endParaRPr sz="6000"/>
          </a:p>
        </p:txBody>
      </p:sp>
      <p:sp>
        <p:nvSpPr>
          <p:cNvPr id="195" name="Shape 195"/>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2011- 2012</a:t>
            </a:r>
          </a:p>
        </p:txBody>
      </p:sp>
      <p:sp>
        <p:nvSpPr>
          <p:cNvPr id="196" name="Shape 196"/>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3 years ago</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algn="l" rtl="0">
              <a:spcBef>
                <a:spcPts val="0"/>
              </a:spcBef>
              <a:buNone/>
            </a:pPr>
            <a:r>
              <a:rPr lang="en" sz="4800"/>
              <a:t>Apple CarPlay</a:t>
            </a:r>
          </a:p>
          <a:p>
            <a:pPr lvl="0" algn="l" rtl="0">
              <a:spcBef>
                <a:spcPts val="0"/>
              </a:spcBef>
              <a:buNone/>
            </a:pPr>
            <a:r>
              <a:rPr lang="en" sz="4800"/>
              <a:t>Android Auto</a:t>
            </a:r>
          </a:p>
          <a:p>
            <a:pPr lvl="0" algn="l" rtl="0">
              <a:spcBef>
                <a:spcPts val="0"/>
              </a:spcBef>
              <a:buNone/>
            </a:pPr>
            <a:endParaRPr sz="4800"/>
          </a:p>
          <a:p>
            <a:pPr lvl="0" rtl="0">
              <a:spcBef>
                <a:spcPts val="0"/>
              </a:spcBef>
              <a:buNone/>
            </a:pPr>
            <a:endParaRPr sz="6000"/>
          </a:p>
        </p:txBody>
      </p:sp>
      <p:sp>
        <p:nvSpPr>
          <p:cNvPr id="202" name="Shape 202"/>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2014</a:t>
            </a:r>
          </a:p>
        </p:txBody>
      </p:sp>
      <p:sp>
        <p:nvSpPr>
          <p:cNvPr id="203" name="Shape 203"/>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1 year ago</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Apple Watch</a:t>
            </a:r>
          </a:p>
          <a:p>
            <a:pPr lvl="0" algn="l" rtl="0">
              <a:spcBef>
                <a:spcPts val="0"/>
              </a:spcBef>
              <a:buNone/>
            </a:pPr>
            <a:endParaRPr sz="4800"/>
          </a:p>
          <a:p>
            <a:pPr lvl="0" rtl="0">
              <a:spcBef>
                <a:spcPts val="0"/>
              </a:spcBef>
              <a:buNone/>
            </a:pPr>
            <a:endParaRPr sz="6000"/>
          </a:p>
        </p:txBody>
      </p:sp>
      <p:sp>
        <p:nvSpPr>
          <p:cNvPr id="209" name="Shape 209"/>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2015</a:t>
            </a:r>
          </a:p>
        </p:txBody>
      </p:sp>
      <p:sp>
        <p:nvSpPr>
          <p:cNvPr id="210" name="Shape 210"/>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6 months ago</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iOS 9 (</a:t>
            </a:r>
            <a:r>
              <a:rPr lang="en" sz="4800" strike="sngStrike"/>
              <a:t>Force</a:t>
            </a:r>
            <a:r>
              <a:rPr lang="en" sz="4800"/>
              <a:t> 3D Touch)</a:t>
            </a:r>
          </a:p>
          <a:p>
            <a:pPr lvl="0" algn="l" rtl="0">
              <a:spcBef>
                <a:spcPts val="0"/>
              </a:spcBef>
              <a:buNone/>
            </a:pPr>
            <a:r>
              <a:rPr lang="en" sz="4800"/>
              <a:t>Android Marshmallow</a:t>
            </a:r>
          </a:p>
          <a:p>
            <a:pPr lvl="0" algn="l" rtl="0">
              <a:spcBef>
                <a:spcPts val="0"/>
              </a:spcBef>
              <a:buNone/>
            </a:pPr>
            <a:endParaRPr sz="4800"/>
          </a:p>
          <a:p>
            <a:pPr lvl="0" rtl="0">
              <a:spcBef>
                <a:spcPts val="0"/>
              </a:spcBef>
              <a:buNone/>
            </a:pPr>
            <a:endParaRPr sz="6000"/>
          </a:p>
        </p:txBody>
      </p:sp>
      <p:sp>
        <p:nvSpPr>
          <p:cNvPr id="216" name="Shape 216"/>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2015</a:t>
            </a:r>
          </a:p>
        </p:txBody>
      </p:sp>
      <p:sp>
        <p:nvSpPr>
          <p:cNvPr id="217" name="Shape 217"/>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3 months ago</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body" idx="4294967295"/>
          </p:nvPr>
        </p:nvSpPr>
        <p:spPr>
          <a:xfrm>
            <a:off x="7621075" y="-8925"/>
            <a:ext cx="1526100" cy="747900"/>
          </a:xfrm>
          <a:prstGeom prst="rect">
            <a:avLst/>
          </a:prstGeom>
          <a:solidFill>
            <a:srgbClr val="000000"/>
          </a:solidFill>
          <a:ln>
            <a:noFill/>
          </a:ln>
        </p:spPr>
        <p:txBody>
          <a:bodyPr lIns="91425" tIns="91425" rIns="91425" bIns="91425" anchor="t" anchorCtr="0">
            <a:noAutofit/>
          </a:bodyPr>
          <a:lstStyle/>
          <a:p>
            <a:pPr lvl="0" algn="ctr" rtl="0">
              <a:spcBef>
                <a:spcPts val="0"/>
              </a:spcBef>
              <a:buNone/>
            </a:pPr>
            <a:r>
              <a:rPr lang="en" sz="3600">
                <a:solidFill>
                  <a:srgbClr val="FFFFFF"/>
                </a:solidFill>
                <a:latin typeface="Kameron"/>
                <a:ea typeface="Kameron"/>
                <a:cs typeface="Kameron"/>
                <a:sym typeface="Kameron"/>
              </a:rPr>
              <a:t>2012</a:t>
            </a:r>
          </a:p>
        </p:txBody>
      </p:sp>
      <p:pic>
        <p:nvPicPr>
          <p:cNvPr id="223" name="Shape 2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4" name="Shape 224"/>
          <p:cNvSpPr txBox="1">
            <a:spLocks noGrp="1"/>
          </p:cNvSpPr>
          <p:nvPr>
            <p:ph type="body" idx="4294967295"/>
          </p:nvPr>
        </p:nvSpPr>
        <p:spPr>
          <a:xfrm>
            <a:off x="7621075" y="-8925"/>
            <a:ext cx="1526100" cy="747900"/>
          </a:xfrm>
          <a:prstGeom prst="rect">
            <a:avLst/>
          </a:prstGeom>
          <a:solidFill>
            <a:srgbClr val="000000"/>
          </a:solidFill>
          <a:ln>
            <a:noFill/>
          </a:ln>
        </p:spPr>
        <p:txBody>
          <a:bodyPr lIns="91425" tIns="91425" rIns="91425" bIns="91425" anchor="t" anchorCtr="0">
            <a:noAutofit/>
          </a:bodyPr>
          <a:lstStyle/>
          <a:p>
            <a:pPr lvl="0" algn="ctr" rtl="0">
              <a:spcBef>
                <a:spcPts val="0"/>
              </a:spcBef>
              <a:buNone/>
            </a:pPr>
            <a:r>
              <a:rPr lang="en" sz="3600">
                <a:solidFill>
                  <a:srgbClr val="FFFFFF"/>
                </a:solidFill>
                <a:latin typeface="Kameron"/>
                <a:ea typeface="Kameron"/>
                <a:cs typeface="Kameron"/>
                <a:sym typeface="Kameron"/>
              </a:rPr>
              <a:t>2015</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dirty="0"/>
              <a:t>&gt; </a:t>
            </a:r>
            <a:r>
              <a:rPr lang="en" sz="4800" dirty="0" smtClean="0"/>
              <a:t>1.0 </a:t>
            </a:r>
            <a:r>
              <a:rPr lang="en" sz="4800" dirty="0"/>
              <a:t>Billion iOS Devices</a:t>
            </a:r>
          </a:p>
          <a:p>
            <a:pPr lvl="0" algn="l" rtl="0">
              <a:spcBef>
                <a:spcPts val="0"/>
              </a:spcBef>
              <a:buNone/>
            </a:pPr>
            <a:r>
              <a:rPr lang="en" sz="4800" dirty="0"/>
              <a:t>&gt; 1.5 Billion Android Devices</a:t>
            </a:r>
          </a:p>
          <a:p>
            <a:pPr lvl="0" algn="l" rtl="0">
              <a:spcBef>
                <a:spcPts val="0"/>
              </a:spcBef>
              <a:buNone/>
            </a:pPr>
            <a:endParaRPr sz="4800" dirty="0"/>
          </a:p>
          <a:p>
            <a:pPr lvl="0" rtl="0">
              <a:spcBef>
                <a:spcPts val="0"/>
              </a:spcBef>
              <a:buNone/>
            </a:pPr>
            <a:endParaRPr sz="6000" dirty="0"/>
          </a:p>
        </p:txBody>
      </p:sp>
      <p:sp>
        <p:nvSpPr>
          <p:cNvPr id="230" name="Shape 230"/>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2015</a:t>
            </a:r>
          </a:p>
        </p:txBody>
      </p:sp>
      <p:sp>
        <p:nvSpPr>
          <p:cNvPr id="231" name="Shape 231"/>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Now</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311700" y="1680700"/>
            <a:ext cx="8520599" cy="2984699"/>
          </a:xfrm>
          <a:prstGeom prst="rect">
            <a:avLst/>
          </a:prstGeom>
        </p:spPr>
        <p:txBody>
          <a:bodyPr lIns="91425" tIns="91425" rIns="91425" bIns="91425" anchor="ctr" anchorCtr="0">
            <a:noAutofit/>
          </a:bodyPr>
          <a:lstStyle/>
          <a:p>
            <a:pPr lvl="0" algn="l" rtl="0">
              <a:spcBef>
                <a:spcPts val="0"/>
              </a:spcBef>
              <a:buNone/>
            </a:pPr>
            <a:r>
              <a:rPr lang="en" sz="4800"/>
              <a:t>Spent half my life in Africa. And the other half up North.</a:t>
            </a:r>
          </a:p>
        </p:txBody>
      </p:sp>
      <p:sp>
        <p:nvSpPr>
          <p:cNvPr id="65" name="Shape 65"/>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1970-something</a:t>
            </a:r>
          </a:p>
        </p:txBody>
      </p:sp>
      <p:sp>
        <p:nvSpPr>
          <p:cNvPr id="66" name="Shape 66"/>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A long time ago</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algn="l" rtl="0">
              <a:spcBef>
                <a:spcPts val="0"/>
              </a:spcBef>
              <a:buNone/>
            </a:pPr>
            <a:r>
              <a:rPr lang="en" sz="4800" dirty="0" smtClean="0"/>
              <a:t>Snapchat	&gt; </a:t>
            </a:r>
            <a:r>
              <a:rPr lang="en" sz="4800" dirty="0"/>
              <a:t>$15 billion</a:t>
            </a:r>
          </a:p>
          <a:p>
            <a:pPr algn="l" rtl="0">
              <a:spcBef>
                <a:spcPts val="0"/>
              </a:spcBef>
              <a:buNone/>
            </a:pPr>
            <a:r>
              <a:rPr lang="en" sz="4800" dirty="0"/>
              <a:t>AirBnB </a:t>
            </a:r>
            <a:r>
              <a:rPr lang="en" sz="4800" dirty="0" smtClean="0"/>
              <a:t>   	&gt; </a:t>
            </a:r>
            <a:r>
              <a:rPr lang="en" sz="4800" dirty="0"/>
              <a:t>$25 billion</a:t>
            </a:r>
          </a:p>
          <a:p>
            <a:pPr algn="l" rtl="0">
              <a:spcBef>
                <a:spcPts val="0"/>
              </a:spcBef>
              <a:buNone/>
            </a:pPr>
            <a:r>
              <a:rPr lang="en" sz="4800" dirty="0"/>
              <a:t>Uber </a:t>
            </a:r>
            <a:r>
              <a:rPr lang="en" sz="4800" dirty="0" smtClean="0"/>
              <a:t>     	&gt; </a:t>
            </a:r>
            <a:r>
              <a:rPr lang="en" sz="4800" dirty="0"/>
              <a:t>$50 billion</a:t>
            </a:r>
          </a:p>
          <a:p>
            <a:pPr lvl="0" rtl="0">
              <a:spcBef>
                <a:spcPts val="0"/>
              </a:spcBef>
              <a:buNone/>
            </a:pPr>
            <a:endParaRPr sz="6000" dirty="0"/>
          </a:p>
        </p:txBody>
      </p:sp>
      <p:sp>
        <p:nvSpPr>
          <p:cNvPr id="237" name="Shape 237"/>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2015</a:t>
            </a:r>
          </a:p>
        </p:txBody>
      </p:sp>
      <p:sp>
        <p:nvSpPr>
          <p:cNvPr id="238" name="Shape 238"/>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Now</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Smartphone set to become the biggest </a:t>
            </a:r>
            <a:r>
              <a:rPr lang="en" sz="4800">
                <a:solidFill>
                  <a:srgbClr val="FFFF00"/>
                </a:solidFill>
              </a:rPr>
              <a:t>consumer</a:t>
            </a:r>
            <a:r>
              <a:rPr lang="en" sz="4800">
                <a:solidFill>
                  <a:srgbClr val="FF0000"/>
                </a:solidFill>
              </a:rPr>
              <a:t> </a:t>
            </a:r>
            <a:r>
              <a:rPr lang="en" sz="4800"/>
              <a:t>product in history</a:t>
            </a:r>
          </a:p>
          <a:p>
            <a:pPr lvl="0" algn="l" rtl="0">
              <a:spcBef>
                <a:spcPts val="0"/>
              </a:spcBef>
              <a:buNone/>
            </a:pPr>
            <a:endParaRPr sz="4800"/>
          </a:p>
          <a:p>
            <a:pPr lvl="0" rtl="0">
              <a:spcBef>
                <a:spcPts val="0"/>
              </a:spcBef>
              <a:buNone/>
            </a:pPr>
            <a:endParaRPr sz="6000"/>
          </a:p>
        </p:txBody>
      </p:sp>
      <p:sp>
        <p:nvSpPr>
          <p:cNvPr id="244" name="Shape 244"/>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2016 - 2020</a:t>
            </a:r>
          </a:p>
        </p:txBody>
      </p:sp>
      <p:sp>
        <p:nvSpPr>
          <p:cNvPr id="245" name="Shape 245"/>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The short term</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Shape 250"/>
          <p:cNvPicPr preferRelativeResize="0"/>
          <p:nvPr/>
        </p:nvPicPr>
        <p:blipFill>
          <a:blip r:embed="rId3">
            <a:alphaModFix/>
          </a:blip>
          <a:stretch>
            <a:fillRect/>
          </a:stretch>
        </p:blipFill>
        <p:spPr>
          <a:xfrm>
            <a:off x="1171050" y="990875"/>
            <a:ext cx="6863750" cy="3867673"/>
          </a:xfrm>
          <a:prstGeom prst="rect">
            <a:avLst/>
          </a:prstGeom>
          <a:noFill/>
          <a:ln>
            <a:noFill/>
          </a:ln>
        </p:spPr>
      </p:pic>
      <p:sp>
        <p:nvSpPr>
          <p:cNvPr id="251" name="Shape 251"/>
          <p:cNvSpPr txBox="1">
            <a:spLocks noGrp="1"/>
          </p:cNvSpPr>
          <p:nvPr>
            <p:ph type="title"/>
          </p:nvPr>
        </p:nvSpPr>
        <p:spPr>
          <a:xfrm>
            <a:off x="311650" y="91925"/>
            <a:ext cx="8520599" cy="911100"/>
          </a:xfrm>
          <a:prstGeom prst="rect">
            <a:avLst/>
          </a:prstGeom>
        </p:spPr>
        <p:txBody>
          <a:bodyPr lIns="91425" tIns="91425" rIns="91425" bIns="91425" anchor="t" anchorCtr="0">
            <a:noAutofit/>
          </a:bodyPr>
          <a:lstStyle/>
          <a:p>
            <a:pPr lvl="0" rtl="0">
              <a:spcBef>
                <a:spcPts val="0"/>
              </a:spcBef>
              <a:buNone/>
            </a:pPr>
            <a:r>
              <a:rPr lang="en" sz="4800">
                <a:solidFill>
                  <a:srgbClr val="FFFFFF"/>
                </a:solidFill>
              </a:rPr>
              <a:t>The obligatory chart</a:t>
            </a:r>
          </a:p>
          <a:p>
            <a:pPr lvl="0" rtl="0">
              <a:spcBef>
                <a:spcPts val="0"/>
              </a:spcBef>
              <a:buNone/>
            </a:pPr>
            <a:endParaRPr sz="6000"/>
          </a:p>
        </p:txBody>
      </p:sp>
      <p:pic>
        <p:nvPicPr>
          <p:cNvPr id="252" name="Shape 252"/>
          <p:cNvPicPr preferRelativeResize="0"/>
          <p:nvPr/>
        </p:nvPicPr>
        <p:blipFill>
          <a:blip r:embed="rId4">
            <a:alphaModFix/>
          </a:blip>
          <a:stretch>
            <a:fillRect/>
          </a:stretch>
        </p:blipFill>
        <p:spPr>
          <a:xfrm>
            <a:off x="7547925" y="4311100"/>
            <a:ext cx="357000" cy="200826"/>
          </a:xfrm>
          <a:prstGeom prst="rect">
            <a:avLst/>
          </a:prstGeom>
          <a:noFill/>
          <a:ln>
            <a:noFill/>
          </a:ln>
        </p:spPr>
      </p:pic>
      <p:pic>
        <p:nvPicPr>
          <p:cNvPr id="253" name="Shape 253"/>
          <p:cNvPicPr preferRelativeResize="0"/>
          <p:nvPr/>
        </p:nvPicPr>
        <p:blipFill>
          <a:blip r:embed="rId5">
            <a:alphaModFix/>
          </a:blip>
          <a:stretch>
            <a:fillRect/>
          </a:stretch>
        </p:blipFill>
        <p:spPr>
          <a:xfrm>
            <a:off x="7086600" y="4311109"/>
            <a:ext cx="357000" cy="200793"/>
          </a:xfrm>
          <a:prstGeom prst="rect">
            <a:avLst/>
          </a:prstGeom>
          <a:noFill/>
          <a:ln>
            <a:noFill/>
          </a:ln>
        </p:spPr>
      </p:pic>
      <p:pic>
        <p:nvPicPr>
          <p:cNvPr id="254" name="Shape 254"/>
          <p:cNvPicPr preferRelativeResize="0"/>
          <p:nvPr/>
        </p:nvPicPr>
        <p:blipFill>
          <a:blip r:embed="rId6">
            <a:alphaModFix/>
          </a:blip>
          <a:stretch>
            <a:fillRect/>
          </a:stretch>
        </p:blipFill>
        <p:spPr>
          <a:xfrm>
            <a:off x="6625250" y="4311087"/>
            <a:ext cx="357024" cy="200826"/>
          </a:xfrm>
          <a:prstGeom prst="rect">
            <a:avLst/>
          </a:prstGeom>
          <a:noFill/>
          <a:ln>
            <a:noFill/>
          </a:ln>
        </p:spPr>
      </p:pic>
      <p:pic>
        <p:nvPicPr>
          <p:cNvPr id="255" name="Shape 255"/>
          <p:cNvPicPr preferRelativeResize="0"/>
          <p:nvPr/>
        </p:nvPicPr>
        <p:blipFill>
          <a:blip r:embed="rId7">
            <a:alphaModFix/>
          </a:blip>
          <a:stretch>
            <a:fillRect/>
          </a:stretch>
        </p:blipFill>
        <p:spPr>
          <a:xfrm>
            <a:off x="6115850" y="4311087"/>
            <a:ext cx="357001" cy="200813"/>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311650" y="396725"/>
            <a:ext cx="8520599" cy="4088400"/>
          </a:xfrm>
          <a:prstGeom prst="rect">
            <a:avLst/>
          </a:prstGeom>
        </p:spPr>
        <p:txBody>
          <a:bodyPr lIns="91425" tIns="91425" rIns="91425" bIns="91425" anchor="t" anchorCtr="0">
            <a:noAutofit/>
          </a:bodyPr>
          <a:lstStyle/>
          <a:p>
            <a:pPr lvl="0" algn="l" rtl="0">
              <a:spcBef>
                <a:spcPts val="0"/>
              </a:spcBef>
              <a:buNone/>
            </a:pPr>
            <a:r>
              <a:rPr lang="en" sz="4800">
                <a:solidFill>
                  <a:srgbClr val="FFFFFF"/>
                </a:solidFill>
              </a:rPr>
              <a:t>So compare apps and web</a:t>
            </a:r>
            <a:br>
              <a:rPr lang="en" sz="4800">
                <a:solidFill>
                  <a:srgbClr val="FFFFFF"/>
                </a:solidFill>
              </a:rPr>
            </a:br>
            <a:r>
              <a:rPr lang="en" sz="4800">
                <a:solidFill>
                  <a:srgbClr val="FFFF00"/>
                </a:solidFill>
              </a:rPr>
              <a:t>with an eye to the future.</a:t>
            </a:r>
          </a:p>
          <a:p>
            <a:pPr lvl="0" algn="l" rtl="0">
              <a:spcBef>
                <a:spcPts val="0"/>
              </a:spcBef>
              <a:buNone/>
            </a:pPr>
            <a:endParaRPr sz="4800"/>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Shape 265"/>
          <p:cNvPicPr preferRelativeResize="0"/>
          <p:nvPr/>
        </p:nvPicPr>
        <p:blipFill rotWithShape="1">
          <a:blip r:embed="rId3">
            <a:alphaModFix/>
          </a:blip>
          <a:srcRect l="1662" r="1662"/>
          <a:stretch/>
        </p:blipFill>
        <p:spPr>
          <a:xfrm>
            <a:off x="0" y="0"/>
            <a:ext cx="9144001" cy="5260026"/>
          </a:xfrm>
          <a:prstGeom prst="rect">
            <a:avLst/>
          </a:prstGeom>
          <a:noFill/>
          <a:ln>
            <a:noFill/>
          </a:ln>
        </p:spPr>
      </p:pic>
      <p:sp>
        <p:nvSpPr>
          <p:cNvPr id="266" name="Shape 266"/>
          <p:cNvSpPr txBox="1">
            <a:spLocks noGrp="1"/>
          </p:cNvSpPr>
          <p:nvPr>
            <p:ph type="title"/>
          </p:nvPr>
        </p:nvSpPr>
        <p:spPr>
          <a:xfrm>
            <a:off x="311700" y="2825200"/>
            <a:ext cx="8520599" cy="2198999"/>
          </a:xfrm>
          <a:prstGeom prst="rect">
            <a:avLst/>
          </a:prstGeom>
          <a:solidFill>
            <a:srgbClr val="040406">
              <a:alpha val="36150"/>
            </a:srgbClr>
          </a:solidFill>
        </p:spPr>
        <p:txBody>
          <a:bodyPr lIns="91425" tIns="91425" rIns="91425" bIns="91425" anchor="ctr" anchorCtr="0">
            <a:noAutofit/>
          </a:bodyPr>
          <a:lstStyle/>
          <a:p>
            <a:pPr lvl="0" rtl="0">
              <a:spcBef>
                <a:spcPts val="0"/>
              </a:spcBef>
              <a:buNone/>
            </a:pPr>
            <a:r>
              <a:rPr lang="en" sz="6000" b="1"/>
              <a:t>Part II</a:t>
            </a:r>
            <a:r>
              <a:rPr lang="en" sz="6000"/>
              <a:t/>
            </a:r>
            <a:br>
              <a:rPr lang="en" sz="6000"/>
            </a:br>
            <a:r>
              <a:rPr lang="en" sz="6000"/>
              <a:t>Smartphones are smart.</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“We need to provide a lean, fast, cut down experience for mobile users.”</a:t>
            </a:r>
          </a:p>
          <a:p>
            <a:pPr lvl="0" algn="l" rtl="0">
              <a:spcBef>
                <a:spcPts val="0"/>
              </a:spcBef>
              <a:buNone/>
            </a:pPr>
            <a:endParaRPr sz="4800"/>
          </a:p>
          <a:p>
            <a:pPr lvl="0" rtl="0">
              <a:spcBef>
                <a:spcPts val="0"/>
              </a:spcBef>
              <a:buNone/>
            </a:pPr>
            <a:endParaRPr sz="6000"/>
          </a:p>
        </p:txBody>
      </p:sp>
      <p:sp>
        <p:nvSpPr>
          <p:cNvPr id="272" name="Shape 272"/>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2013</a:t>
            </a:r>
          </a:p>
        </p:txBody>
      </p:sp>
      <p:sp>
        <p:nvSpPr>
          <p:cNvPr id="273" name="Shape 273"/>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2 years ago</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Um, no we don’t.</a:t>
            </a:r>
          </a:p>
          <a:p>
            <a:pPr lvl="0" algn="l" rtl="0">
              <a:spcBef>
                <a:spcPts val="0"/>
              </a:spcBef>
              <a:buNone/>
            </a:pPr>
            <a:endParaRPr sz="4800"/>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Your phone is more powerful than your previous laptop.</a:t>
            </a:r>
          </a:p>
          <a:p>
            <a:pPr lvl="0" algn="l" rtl="0">
              <a:spcBef>
                <a:spcPts val="0"/>
              </a:spcBef>
              <a:buNone/>
            </a:pPr>
            <a:endParaRPr sz="4800"/>
          </a:p>
          <a:p>
            <a:pPr lvl="0" rtl="0">
              <a:spcBef>
                <a:spcPts val="0"/>
              </a:spcBef>
              <a:buNone/>
            </a:pPr>
            <a:endParaRPr sz="6000"/>
          </a:p>
        </p:txBody>
      </p:sp>
      <p:sp>
        <p:nvSpPr>
          <p:cNvPr id="284" name="Shape 284"/>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Today</a:t>
            </a:r>
          </a:p>
        </p:txBody>
      </p:sp>
      <p:sp>
        <p:nvSpPr>
          <p:cNvPr id="285" name="Shape 285"/>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Now</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It is always with you, it knows where you are, and it pays for things.</a:t>
            </a:r>
          </a:p>
          <a:p>
            <a:pPr lvl="0" algn="l" rtl="0">
              <a:spcBef>
                <a:spcPts val="0"/>
              </a:spcBef>
              <a:buNone/>
            </a:pPr>
            <a:endParaRPr sz="4800"/>
          </a:p>
          <a:p>
            <a:pPr lvl="0" rtl="0">
              <a:spcBef>
                <a:spcPts val="0"/>
              </a:spcBef>
              <a:buNone/>
            </a:pPr>
            <a:endParaRPr sz="6000"/>
          </a:p>
        </p:txBody>
      </p:sp>
      <p:sp>
        <p:nvSpPr>
          <p:cNvPr id="291" name="Shape 291"/>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Today</a:t>
            </a:r>
          </a:p>
        </p:txBody>
      </p:sp>
      <p:sp>
        <p:nvSpPr>
          <p:cNvPr id="292" name="Shape 292"/>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Now</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The average person unlocks his or her smartphone 110 times each day.</a:t>
            </a:r>
          </a:p>
          <a:p>
            <a:pPr lvl="0" algn="l" rtl="0">
              <a:spcBef>
                <a:spcPts val="0"/>
              </a:spcBef>
              <a:buNone/>
            </a:pPr>
            <a:endParaRPr sz="4800"/>
          </a:p>
          <a:p>
            <a:pPr lvl="0" rtl="0">
              <a:spcBef>
                <a:spcPts val="0"/>
              </a:spcBef>
              <a:buNone/>
            </a:pPr>
            <a:endParaRPr sz="6000"/>
          </a:p>
        </p:txBody>
      </p:sp>
      <p:sp>
        <p:nvSpPr>
          <p:cNvPr id="298" name="Shape 298"/>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Today</a:t>
            </a:r>
          </a:p>
        </p:txBody>
      </p:sp>
      <p:sp>
        <p:nvSpPr>
          <p:cNvPr id="299" name="Shape 299"/>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Now</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1680700"/>
            <a:ext cx="8520599" cy="2984699"/>
          </a:xfrm>
          <a:prstGeom prst="rect">
            <a:avLst/>
          </a:prstGeom>
        </p:spPr>
        <p:txBody>
          <a:bodyPr lIns="91425" tIns="91425" rIns="91425" bIns="91425" anchor="ctr" anchorCtr="0">
            <a:noAutofit/>
          </a:bodyPr>
          <a:lstStyle/>
          <a:p>
            <a:pPr lvl="0" algn="l" rtl="0">
              <a:spcBef>
                <a:spcPts val="0"/>
              </a:spcBef>
              <a:buNone/>
            </a:pPr>
            <a:r>
              <a:rPr lang="en" sz="4800"/>
              <a:t>4 kids. Boy. Girl. Pugpig. Boy.</a:t>
            </a:r>
          </a:p>
        </p:txBody>
      </p:sp>
      <p:sp>
        <p:nvSpPr>
          <p:cNvPr id="72" name="Shape 72"/>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2008 - 2015</a:t>
            </a:r>
          </a:p>
        </p:txBody>
      </p:sp>
      <p:sp>
        <p:nvSpPr>
          <p:cNvPr id="73" name="Shape 73"/>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Recently</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Touch UIs are for everyone. Ages 2 - 120.</a:t>
            </a:r>
          </a:p>
          <a:p>
            <a:pPr lvl="0" algn="l" rtl="0">
              <a:spcBef>
                <a:spcPts val="0"/>
              </a:spcBef>
              <a:buNone/>
            </a:pPr>
            <a:endParaRPr sz="4800"/>
          </a:p>
          <a:p>
            <a:pPr lvl="0" rtl="0">
              <a:spcBef>
                <a:spcPts val="0"/>
              </a:spcBef>
              <a:buNone/>
            </a:pPr>
            <a:endParaRPr sz="6000"/>
          </a:p>
        </p:txBody>
      </p:sp>
      <p:sp>
        <p:nvSpPr>
          <p:cNvPr id="305" name="Shape 305"/>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Today</a:t>
            </a:r>
          </a:p>
        </p:txBody>
      </p:sp>
      <p:sp>
        <p:nvSpPr>
          <p:cNvPr id="306" name="Shape 306"/>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Now</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For many people, keyboard are an optional extra.</a:t>
            </a:r>
          </a:p>
          <a:p>
            <a:pPr lvl="0" algn="l" rtl="0">
              <a:spcBef>
                <a:spcPts val="0"/>
              </a:spcBef>
              <a:buNone/>
            </a:pPr>
            <a:endParaRPr sz="4800"/>
          </a:p>
          <a:p>
            <a:pPr lvl="0" rtl="0">
              <a:spcBef>
                <a:spcPts val="0"/>
              </a:spcBef>
              <a:buNone/>
            </a:pPr>
            <a:endParaRPr sz="6000"/>
          </a:p>
        </p:txBody>
      </p:sp>
      <p:sp>
        <p:nvSpPr>
          <p:cNvPr id="312" name="Shape 312"/>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Today</a:t>
            </a:r>
          </a:p>
        </p:txBody>
      </p:sp>
      <p:sp>
        <p:nvSpPr>
          <p:cNvPr id="313" name="Shape 313"/>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Now</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311650" y="396725"/>
            <a:ext cx="8520599" cy="4088400"/>
          </a:xfrm>
          <a:prstGeom prst="rect">
            <a:avLst/>
          </a:prstGeom>
        </p:spPr>
        <p:txBody>
          <a:bodyPr lIns="91425" tIns="91425" rIns="91425" bIns="91425" anchor="t" anchorCtr="0">
            <a:noAutofit/>
          </a:bodyPr>
          <a:lstStyle/>
          <a:p>
            <a:pPr lvl="0" algn="l" rtl="0">
              <a:spcBef>
                <a:spcPts val="0"/>
              </a:spcBef>
              <a:buNone/>
            </a:pPr>
            <a:r>
              <a:rPr lang="en" sz="4800">
                <a:solidFill>
                  <a:srgbClr val="FFFFFF"/>
                </a:solidFill>
              </a:rPr>
              <a:t>So compare apps and web</a:t>
            </a:r>
            <a:r>
              <a:rPr lang="en" sz="4800" b="1">
                <a:solidFill>
                  <a:srgbClr val="FFFFFF"/>
                </a:solidFill>
              </a:rPr>
              <a:t/>
            </a:r>
            <a:br>
              <a:rPr lang="en" sz="4800" b="1">
                <a:solidFill>
                  <a:srgbClr val="FFFFFF"/>
                </a:solidFill>
              </a:rPr>
            </a:br>
            <a:r>
              <a:rPr lang="en" sz="4800">
                <a:solidFill>
                  <a:srgbClr val="FFFF00"/>
                </a:solidFill>
              </a:rPr>
              <a:t>in a world where mobile and touch dominate mouse and keyboard.</a:t>
            </a:r>
          </a:p>
          <a:p>
            <a:pPr lvl="0" algn="l" rtl="0">
              <a:spcBef>
                <a:spcPts val="0"/>
              </a:spcBef>
              <a:buNone/>
            </a:pPr>
            <a:endParaRPr sz="4800"/>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Shape 323"/>
          <p:cNvPicPr preferRelativeResize="0"/>
          <p:nvPr/>
        </p:nvPicPr>
        <p:blipFill rotWithShape="1">
          <a:blip r:embed="rId3">
            <a:alphaModFix/>
          </a:blip>
          <a:srcRect t="6859" b="6851"/>
          <a:stretch/>
        </p:blipFill>
        <p:spPr>
          <a:xfrm>
            <a:off x="0" y="0"/>
            <a:ext cx="9143999" cy="5260025"/>
          </a:xfrm>
          <a:prstGeom prst="rect">
            <a:avLst/>
          </a:prstGeom>
          <a:noFill/>
          <a:ln>
            <a:noFill/>
          </a:ln>
        </p:spPr>
      </p:pic>
      <p:sp>
        <p:nvSpPr>
          <p:cNvPr id="324" name="Shape 324"/>
          <p:cNvSpPr txBox="1">
            <a:spLocks noGrp="1"/>
          </p:cNvSpPr>
          <p:nvPr>
            <p:ph type="title"/>
          </p:nvPr>
        </p:nvSpPr>
        <p:spPr>
          <a:xfrm>
            <a:off x="311700" y="2825200"/>
            <a:ext cx="8520599" cy="2198999"/>
          </a:xfrm>
          <a:prstGeom prst="rect">
            <a:avLst/>
          </a:prstGeom>
          <a:solidFill>
            <a:srgbClr val="040406">
              <a:alpha val="36150"/>
            </a:srgbClr>
          </a:solidFill>
        </p:spPr>
        <p:txBody>
          <a:bodyPr lIns="91425" tIns="91425" rIns="91425" bIns="91425" anchor="ctr" anchorCtr="0">
            <a:noAutofit/>
          </a:bodyPr>
          <a:lstStyle/>
          <a:p>
            <a:pPr rtl="0">
              <a:spcBef>
                <a:spcPts val="0"/>
              </a:spcBef>
              <a:buNone/>
            </a:pPr>
            <a:r>
              <a:rPr lang="en" sz="6000" b="1"/>
              <a:t>Pause for Thought</a:t>
            </a:r>
          </a:p>
          <a:p>
            <a:pPr lvl="0" rtl="0">
              <a:spcBef>
                <a:spcPts val="0"/>
              </a:spcBef>
              <a:buNone/>
            </a:pPr>
            <a:r>
              <a:rPr lang="en" sz="4800"/>
              <a:t>Tweet on #gilbane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Shape 329"/>
          <p:cNvPicPr preferRelativeResize="0"/>
          <p:nvPr/>
        </p:nvPicPr>
        <p:blipFill rotWithShape="1">
          <a:blip r:embed="rId3">
            <a:alphaModFix/>
          </a:blip>
          <a:srcRect l="10765" r="10765"/>
          <a:stretch/>
        </p:blipFill>
        <p:spPr>
          <a:xfrm>
            <a:off x="0" y="0"/>
            <a:ext cx="9144000" cy="5260024"/>
          </a:xfrm>
          <a:prstGeom prst="rect">
            <a:avLst/>
          </a:prstGeom>
          <a:noFill/>
          <a:ln>
            <a:noFill/>
          </a:ln>
        </p:spPr>
      </p:pic>
      <p:sp>
        <p:nvSpPr>
          <p:cNvPr id="330" name="Shape 330"/>
          <p:cNvSpPr txBox="1">
            <a:spLocks noGrp="1"/>
          </p:cNvSpPr>
          <p:nvPr>
            <p:ph type="title"/>
          </p:nvPr>
        </p:nvSpPr>
        <p:spPr>
          <a:xfrm>
            <a:off x="311700" y="2825200"/>
            <a:ext cx="8520599" cy="2198999"/>
          </a:xfrm>
          <a:prstGeom prst="rect">
            <a:avLst/>
          </a:prstGeom>
          <a:solidFill>
            <a:srgbClr val="040406">
              <a:alpha val="36150"/>
            </a:srgbClr>
          </a:solidFill>
        </p:spPr>
        <p:txBody>
          <a:bodyPr lIns="91425" tIns="91425" rIns="91425" bIns="91425" anchor="ctr" anchorCtr="0">
            <a:noAutofit/>
          </a:bodyPr>
          <a:lstStyle/>
          <a:p>
            <a:pPr lvl="0" rtl="0">
              <a:spcBef>
                <a:spcPts val="0"/>
              </a:spcBef>
              <a:buNone/>
            </a:pPr>
            <a:r>
              <a:rPr lang="en" sz="6000" b="1"/>
              <a:t>Part III</a:t>
            </a:r>
            <a:r>
              <a:rPr lang="en" sz="6000"/>
              <a:t/>
            </a:r>
            <a:br>
              <a:rPr lang="en" sz="6000"/>
            </a:br>
            <a:r>
              <a:rPr lang="en" sz="6000"/>
              <a:t>The OS Wars are over.</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BlackBerry Priv launches</a:t>
            </a:r>
          </a:p>
          <a:p>
            <a:pPr lvl="0" rtl="0">
              <a:spcBef>
                <a:spcPts val="0"/>
              </a:spcBef>
              <a:buNone/>
            </a:pPr>
            <a:endParaRPr sz="6000"/>
          </a:p>
        </p:txBody>
      </p:sp>
      <p:sp>
        <p:nvSpPr>
          <p:cNvPr id="336" name="Shape 336"/>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November 2015</a:t>
            </a:r>
          </a:p>
        </p:txBody>
      </p:sp>
      <p:sp>
        <p:nvSpPr>
          <p:cNvPr id="337" name="Shape 337"/>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3 weeks ago</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WTF!!?! They’re still around?</a:t>
            </a:r>
          </a:p>
          <a:p>
            <a:pPr lvl="0" rtl="0">
              <a:spcBef>
                <a:spcPts val="0"/>
              </a:spcBef>
              <a:buNone/>
            </a:pPr>
            <a:endParaRPr sz="6000"/>
          </a:p>
        </p:txBody>
      </p:sp>
      <p:sp>
        <p:nvSpPr>
          <p:cNvPr id="343" name="Shape 343"/>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endParaRPr>
              <a:solidFill>
                <a:srgbClr val="FFFF00"/>
              </a:solidFil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algn="l" rtl="0">
              <a:spcBef>
                <a:spcPts val="0"/>
              </a:spcBef>
              <a:buNone/>
            </a:pPr>
            <a:r>
              <a:rPr lang="en" sz="4800"/>
              <a:t>MS Project Astoria shelved</a:t>
            </a:r>
          </a:p>
          <a:p>
            <a:pPr lvl="0" algn="l" rtl="0">
              <a:spcBef>
                <a:spcPts val="0"/>
              </a:spcBef>
              <a:buNone/>
            </a:pPr>
            <a:r>
              <a:rPr lang="en" sz="4800"/>
              <a:t>MS Project Islandwood lives?</a:t>
            </a:r>
          </a:p>
          <a:p>
            <a:pPr lvl="0" rtl="0">
              <a:spcBef>
                <a:spcPts val="0"/>
              </a:spcBef>
              <a:buNone/>
            </a:pPr>
            <a:endParaRPr sz="6000"/>
          </a:p>
        </p:txBody>
      </p:sp>
      <p:sp>
        <p:nvSpPr>
          <p:cNvPr id="349" name="Shape 349"/>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November 2015</a:t>
            </a:r>
          </a:p>
        </p:txBody>
      </p:sp>
      <p:sp>
        <p:nvSpPr>
          <p:cNvPr id="350" name="Shape 350"/>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2 weeks ago</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Windows 10 Mobile launches</a:t>
            </a:r>
          </a:p>
          <a:p>
            <a:pPr lvl="0" rtl="0">
              <a:spcBef>
                <a:spcPts val="0"/>
              </a:spcBef>
              <a:buNone/>
            </a:pPr>
            <a:endParaRPr sz="6000"/>
          </a:p>
        </p:txBody>
      </p:sp>
      <p:sp>
        <p:nvSpPr>
          <p:cNvPr id="356" name="Shape 356"/>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December 2015</a:t>
            </a:r>
          </a:p>
        </p:txBody>
      </p:sp>
      <p:sp>
        <p:nvSpPr>
          <p:cNvPr id="357" name="Shape 357"/>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2 weeks time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3486425" y="219675"/>
            <a:ext cx="5508599" cy="4565999"/>
          </a:xfrm>
          <a:prstGeom prst="rect">
            <a:avLst/>
          </a:prstGeom>
        </p:spPr>
        <p:txBody>
          <a:bodyPr lIns="91425" tIns="91425" rIns="91425" bIns="91425" anchor="t" anchorCtr="0">
            <a:noAutofit/>
          </a:bodyPr>
          <a:lstStyle/>
          <a:p>
            <a:pPr rtl="0">
              <a:spcBef>
                <a:spcPts val="0"/>
              </a:spcBef>
              <a:buNone/>
            </a:pPr>
            <a:r>
              <a:rPr lang="en" sz="4000" dirty="0">
                <a:solidFill>
                  <a:srgbClr val="FFFFFF"/>
                </a:solidFill>
                <a:latin typeface="Kameron"/>
                <a:ea typeface="Kameron"/>
                <a:cs typeface="Kameron"/>
                <a:sym typeface="Kameron"/>
              </a:rPr>
              <a:t>iOS and the two </a:t>
            </a:r>
            <a:r>
              <a:rPr lang="en" sz="4000" dirty="0" smtClean="0">
                <a:solidFill>
                  <a:srgbClr val="FFFFFF"/>
                </a:solidFill>
                <a:latin typeface="Kameron"/>
                <a:ea typeface="Kameron"/>
                <a:cs typeface="Kameron"/>
                <a:sym typeface="Kameron"/>
              </a:rPr>
              <a:t>Androids</a:t>
            </a:r>
          </a:p>
          <a:p>
            <a:pPr rtl="0">
              <a:spcBef>
                <a:spcPts val="0"/>
              </a:spcBef>
              <a:buNone/>
            </a:pPr>
            <a:endParaRPr lang="en" sz="4000" dirty="0">
              <a:solidFill>
                <a:srgbClr val="FFFFFF"/>
              </a:solidFill>
              <a:latin typeface="Kameron"/>
              <a:ea typeface="Kameron"/>
              <a:cs typeface="Kameron"/>
              <a:sym typeface="Kameron"/>
            </a:endParaRPr>
          </a:p>
          <a:p>
            <a:pPr rtl="0">
              <a:spcBef>
                <a:spcPts val="0"/>
              </a:spcBef>
              <a:buNone/>
            </a:pPr>
            <a:endParaRPr lang="en" sz="4000" dirty="0">
              <a:solidFill>
                <a:srgbClr val="FFFFFF"/>
              </a:solidFill>
              <a:latin typeface="Kameron"/>
              <a:ea typeface="Kameron"/>
              <a:cs typeface="Kameron"/>
              <a:sym typeface="Kameron"/>
            </a:endParaRPr>
          </a:p>
          <a:p>
            <a:pPr lvl="0" rtl="0">
              <a:spcBef>
                <a:spcPts val="0"/>
              </a:spcBef>
              <a:buNone/>
            </a:pPr>
            <a:r>
              <a:rPr lang="en" sz="4000" dirty="0">
                <a:solidFill>
                  <a:srgbClr val="FFFFFF"/>
                </a:solidFill>
                <a:latin typeface="Kameron"/>
                <a:ea typeface="Kameron"/>
                <a:cs typeface="Kameron"/>
                <a:sym typeface="Kameron"/>
              </a:rPr>
              <a:t>Very Different Philosophies</a:t>
            </a:r>
          </a:p>
        </p:txBody>
      </p:sp>
      <p:pic>
        <p:nvPicPr>
          <p:cNvPr id="363" name="Shape 363"/>
          <p:cNvPicPr preferRelativeResize="0"/>
          <p:nvPr/>
        </p:nvPicPr>
        <p:blipFill>
          <a:blip r:embed="rId3">
            <a:alphaModFix/>
          </a:blip>
          <a:stretch>
            <a:fillRect/>
          </a:stretch>
        </p:blipFill>
        <p:spPr>
          <a:xfrm>
            <a:off x="305549" y="295875"/>
            <a:ext cx="2977019" cy="45659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11700" y="2150850"/>
            <a:ext cx="8520599" cy="841800"/>
          </a:xfrm>
          <a:prstGeom prst="rect">
            <a:avLst/>
          </a:prstGeom>
        </p:spPr>
        <p:txBody>
          <a:bodyPr lIns="91425" tIns="91425" rIns="91425" bIns="91425" anchor="ctr" anchorCtr="0">
            <a:noAutofit/>
          </a:bodyPr>
          <a:lstStyle/>
          <a:p>
            <a:pPr lvl="0" rtl="0">
              <a:spcBef>
                <a:spcPts val="0"/>
              </a:spcBef>
              <a:buNone/>
            </a:pPr>
            <a:endParaRPr sz="6000"/>
          </a:p>
        </p:txBody>
      </p:sp>
      <p:pic>
        <p:nvPicPr>
          <p:cNvPr id="79" name="Shape 79"/>
          <p:cNvPicPr preferRelativeResize="0"/>
          <p:nvPr/>
        </p:nvPicPr>
        <p:blipFill>
          <a:blip r:embed="rId3">
            <a:alphaModFix/>
          </a:blip>
          <a:stretch>
            <a:fillRect/>
          </a:stretch>
        </p:blipFill>
        <p:spPr>
          <a:xfrm>
            <a:off x="-71925" y="0"/>
            <a:ext cx="9215927" cy="5188810"/>
          </a:xfrm>
          <a:prstGeom prst="rect">
            <a:avLst/>
          </a:prstGeom>
          <a:noFill/>
          <a:ln>
            <a:noFill/>
          </a:ln>
        </p:spPr>
      </p:pic>
      <p:sp>
        <p:nvSpPr>
          <p:cNvPr id="80" name="Shape 80"/>
          <p:cNvSpPr txBox="1">
            <a:spLocks noGrp="1"/>
          </p:cNvSpPr>
          <p:nvPr>
            <p:ph type="title" idx="2"/>
          </p:nvPr>
        </p:nvSpPr>
        <p:spPr>
          <a:xfrm>
            <a:off x="311700" y="2825200"/>
            <a:ext cx="8520599" cy="2198999"/>
          </a:xfrm>
          <a:prstGeom prst="rect">
            <a:avLst/>
          </a:prstGeom>
          <a:solidFill>
            <a:srgbClr val="040406">
              <a:alpha val="56078"/>
            </a:srgbClr>
          </a:solidFill>
        </p:spPr>
        <p:txBody>
          <a:bodyPr lIns="91425" tIns="91425" rIns="91425" bIns="91425" anchor="ctr" anchorCtr="0">
            <a:noAutofit/>
          </a:bodyPr>
          <a:lstStyle/>
          <a:p>
            <a:pPr lvl="0" rtl="0">
              <a:spcBef>
                <a:spcPts val="0"/>
              </a:spcBef>
              <a:buNone/>
            </a:pPr>
            <a:r>
              <a:rPr lang="en" sz="4800" b="1" dirty="0">
                <a:solidFill>
                  <a:schemeClr val="tx1"/>
                </a:solidFill>
                <a:latin typeface="Kameron" panose="020B0604020202020204" charset="0"/>
              </a:rPr>
              <a:t>The best digital publishing platform on the planet</a:t>
            </a:r>
          </a:p>
        </p:txBody>
      </p:sp>
      <p:pic>
        <p:nvPicPr>
          <p:cNvPr id="81" name="Shape 81"/>
          <p:cNvPicPr preferRelativeResize="0"/>
          <p:nvPr/>
        </p:nvPicPr>
        <p:blipFill>
          <a:blip r:embed="rId4">
            <a:alphaModFix/>
          </a:blip>
          <a:stretch>
            <a:fillRect/>
          </a:stretch>
        </p:blipFill>
        <p:spPr>
          <a:xfrm>
            <a:off x="3562900" y="757200"/>
            <a:ext cx="1827200" cy="18272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Operating systems are expanding into platforms</a:t>
            </a:r>
          </a:p>
          <a:p>
            <a:pPr lvl="0" rtl="0">
              <a:spcBef>
                <a:spcPts val="0"/>
              </a:spcBef>
              <a:buNone/>
            </a:pPr>
            <a:endParaRPr sz="6000"/>
          </a:p>
        </p:txBody>
      </p:sp>
      <p:sp>
        <p:nvSpPr>
          <p:cNvPr id="369" name="Shape 369"/>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Today</a:t>
            </a:r>
          </a:p>
        </p:txBody>
      </p:sp>
      <p:sp>
        <p:nvSpPr>
          <p:cNvPr id="370" name="Shape 370"/>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Now</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311650" y="396725"/>
            <a:ext cx="8520599" cy="4088400"/>
          </a:xfrm>
          <a:prstGeom prst="rect">
            <a:avLst/>
          </a:prstGeom>
        </p:spPr>
        <p:txBody>
          <a:bodyPr lIns="91425" tIns="91425" rIns="91425" bIns="91425" anchor="t" anchorCtr="0">
            <a:noAutofit/>
          </a:bodyPr>
          <a:lstStyle/>
          <a:p>
            <a:pPr lvl="0" algn="l" rtl="0">
              <a:spcBef>
                <a:spcPts val="0"/>
              </a:spcBef>
              <a:buNone/>
            </a:pPr>
            <a:r>
              <a:rPr lang="en" sz="4800">
                <a:solidFill>
                  <a:srgbClr val="FFFFFF"/>
                </a:solidFill>
              </a:rPr>
              <a:t>So compare apps and web</a:t>
            </a:r>
            <a:r>
              <a:rPr lang="en" sz="4800" b="1">
                <a:solidFill>
                  <a:srgbClr val="FFFFFF"/>
                </a:solidFill>
              </a:rPr>
              <a:t/>
            </a:r>
            <a:br>
              <a:rPr lang="en" sz="4800" b="1">
                <a:solidFill>
                  <a:srgbClr val="FFFFFF"/>
                </a:solidFill>
              </a:rPr>
            </a:br>
            <a:r>
              <a:rPr lang="en" sz="4800">
                <a:solidFill>
                  <a:srgbClr val="FFFF00"/>
                </a:solidFill>
              </a:rPr>
              <a:t>in the context of two dominant yet different mobile platforms. </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Shape 380"/>
          <p:cNvPicPr preferRelativeResize="0"/>
          <p:nvPr/>
        </p:nvPicPr>
        <p:blipFill rotWithShape="1">
          <a:blip r:embed="rId3">
            <a:alphaModFix/>
          </a:blip>
          <a:srcRect t="1858" b="1867"/>
          <a:stretch/>
        </p:blipFill>
        <p:spPr>
          <a:xfrm>
            <a:off x="0" y="0"/>
            <a:ext cx="9143999" cy="5260024"/>
          </a:xfrm>
          <a:prstGeom prst="rect">
            <a:avLst/>
          </a:prstGeom>
          <a:noFill/>
          <a:ln>
            <a:noFill/>
          </a:ln>
        </p:spPr>
      </p:pic>
      <p:sp>
        <p:nvSpPr>
          <p:cNvPr id="381" name="Shape 381"/>
          <p:cNvSpPr txBox="1">
            <a:spLocks noGrp="1"/>
          </p:cNvSpPr>
          <p:nvPr>
            <p:ph type="title"/>
          </p:nvPr>
        </p:nvSpPr>
        <p:spPr>
          <a:xfrm>
            <a:off x="311700" y="2825200"/>
            <a:ext cx="8520599" cy="2198999"/>
          </a:xfrm>
          <a:prstGeom prst="rect">
            <a:avLst/>
          </a:prstGeom>
          <a:solidFill>
            <a:srgbClr val="040406">
              <a:alpha val="36150"/>
            </a:srgbClr>
          </a:solidFill>
        </p:spPr>
        <p:txBody>
          <a:bodyPr lIns="91425" tIns="91425" rIns="91425" bIns="91425" anchor="ctr" anchorCtr="0">
            <a:noAutofit/>
          </a:bodyPr>
          <a:lstStyle/>
          <a:p>
            <a:pPr lvl="0" rtl="0">
              <a:spcBef>
                <a:spcPts val="0"/>
              </a:spcBef>
              <a:buNone/>
            </a:pPr>
            <a:r>
              <a:rPr lang="en" sz="6000" b="1" dirty="0"/>
              <a:t>Part IV</a:t>
            </a:r>
            <a:r>
              <a:rPr lang="en" sz="6000" dirty="0"/>
              <a:t/>
            </a:r>
            <a:br>
              <a:rPr lang="en" sz="6000" dirty="0"/>
            </a:br>
            <a:r>
              <a:rPr lang="en" sz="6000" dirty="0"/>
              <a:t>Actually, what’s an app?</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311700" y="157125"/>
            <a:ext cx="8520599" cy="2527200"/>
          </a:xfrm>
          <a:prstGeom prst="rect">
            <a:avLst/>
          </a:prstGeom>
        </p:spPr>
        <p:txBody>
          <a:bodyPr lIns="91425" tIns="91425" rIns="91425" bIns="91425" anchor="ctr" anchorCtr="0">
            <a:noAutofit/>
          </a:bodyPr>
          <a:lstStyle/>
          <a:p>
            <a:pPr lvl="0" rtl="0">
              <a:spcBef>
                <a:spcPts val="0"/>
              </a:spcBef>
              <a:buNone/>
            </a:pPr>
            <a:r>
              <a:rPr lang="en" sz="4800"/>
              <a:t>Apps are written in native code. Mobile web in HTML/CSS/JavaScript.</a:t>
            </a:r>
          </a:p>
        </p:txBody>
      </p:sp>
      <p:sp>
        <p:nvSpPr>
          <p:cNvPr id="387" name="Shape 387"/>
          <p:cNvSpPr txBox="1">
            <a:spLocks noGrp="1"/>
          </p:cNvSpPr>
          <p:nvPr>
            <p:ph type="title" idx="2"/>
          </p:nvPr>
        </p:nvSpPr>
        <p:spPr>
          <a:xfrm>
            <a:off x="464100" y="2855950"/>
            <a:ext cx="8520599" cy="1657199"/>
          </a:xfrm>
          <a:prstGeom prst="rect">
            <a:avLst/>
          </a:prstGeom>
        </p:spPr>
        <p:txBody>
          <a:bodyPr lIns="91425" tIns="91425" rIns="91425" bIns="91425" anchor="ctr" anchorCtr="0">
            <a:noAutofit/>
          </a:bodyPr>
          <a:lstStyle/>
          <a:p>
            <a:pPr lvl="0" rtl="0">
              <a:spcBef>
                <a:spcPts val="0"/>
              </a:spcBef>
              <a:buNone/>
            </a:pPr>
            <a:r>
              <a:rPr lang="en" sz="4000" i="1" dirty="0">
                <a:solidFill>
                  <a:schemeClr val="tx1"/>
                </a:solidFill>
                <a:latin typeface="Kameron" panose="020B0604020202020204" charset="0"/>
              </a:rPr>
              <a:t>Unless you’re using something like Cordova. </a:t>
            </a:r>
            <a:r>
              <a:rPr lang="en" sz="4000" i="1" dirty="0">
                <a:latin typeface="Kameron" panose="020B0604020202020204" charset="0"/>
              </a:rPr>
              <a:t>Or web views.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311700" y="157125"/>
            <a:ext cx="8520599" cy="2527200"/>
          </a:xfrm>
          <a:prstGeom prst="rect">
            <a:avLst/>
          </a:prstGeom>
        </p:spPr>
        <p:txBody>
          <a:bodyPr lIns="91425" tIns="91425" rIns="91425" bIns="91425" anchor="ctr" anchorCtr="0">
            <a:noAutofit/>
          </a:bodyPr>
          <a:lstStyle/>
          <a:p>
            <a:pPr lvl="0" rtl="0">
              <a:spcBef>
                <a:spcPts val="0"/>
              </a:spcBef>
              <a:buNone/>
            </a:pPr>
            <a:r>
              <a:rPr lang="en" sz="4800"/>
              <a:t>Apps are distributed through stores or ecosystems. Mobile web is just there.</a:t>
            </a:r>
          </a:p>
        </p:txBody>
      </p:sp>
      <p:sp>
        <p:nvSpPr>
          <p:cNvPr id="393" name="Shape 393"/>
          <p:cNvSpPr txBox="1">
            <a:spLocks noGrp="1"/>
          </p:cNvSpPr>
          <p:nvPr>
            <p:ph type="title" idx="2"/>
          </p:nvPr>
        </p:nvSpPr>
        <p:spPr>
          <a:xfrm>
            <a:off x="464100" y="2855950"/>
            <a:ext cx="8520599" cy="1657199"/>
          </a:xfrm>
          <a:prstGeom prst="rect">
            <a:avLst/>
          </a:prstGeom>
        </p:spPr>
        <p:txBody>
          <a:bodyPr lIns="91425" tIns="91425" rIns="91425" bIns="91425" anchor="ctr" anchorCtr="0">
            <a:noAutofit/>
          </a:bodyPr>
          <a:lstStyle/>
          <a:p>
            <a:pPr lvl="0" rtl="0">
              <a:spcBef>
                <a:spcPts val="0"/>
              </a:spcBef>
              <a:buNone/>
            </a:pPr>
            <a:r>
              <a:rPr lang="en" sz="4000" i="1" dirty="0">
                <a:solidFill>
                  <a:schemeClr val="tx1"/>
                </a:solidFill>
                <a:latin typeface="Kameron" panose="020B0604020202020204" charset="0"/>
              </a:rPr>
              <a:t>Unless you’re in the Firefox Marketplace or Chrome Web Store. Or an Enterprise App. Or China.</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txBox="1">
            <a:spLocks noGrp="1"/>
          </p:cNvSpPr>
          <p:nvPr>
            <p:ph type="title"/>
          </p:nvPr>
        </p:nvSpPr>
        <p:spPr>
          <a:xfrm>
            <a:off x="311700" y="157125"/>
            <a:ext cx="8520599" cy="2527200"/>
          </a:xfrm>
          <a:prstGeom prst="rect">
            <a:avLst/>
          </a:prstGeom>
        </p:spPr>
        <p:txBody>
          <a:bodyPr lIns="91425" tIns="91425" rIns="91425" bIns="91425" anchor="ctr" anchorCtr="0">
            <a:noAutofit/>
          </a:bodyPr>
          <a:lstStyle/>
          <a:p>
            <a:pPr lvl="0" rtl="0">
              <a:spcBef>
                <a:spcPts val="0"/>
              </a:spcBef>
              <a:buNone/>
            </a:pPr>
            <a:r>
              <a:rPr lang="en" sz="4800"/>
              <a:t>Mobile web is accessed via URLs. Apps aren’t?</a:t>
            </a:r>
          </a:p>
        </p:txBody>
      </p:sp>
      <p:sp>
        <p:nvSpPr>
          <p:cNvPr id="399" name="Shape 399"/>
          <p:cNvSpPr txBox="1">
            <a:spLocks noGrp="1"/>
          </p:cNvSpPr>
          <p:nvPr>
            <p:ph type="title" idx="2"/>
          </p:nvPr>
        </p:nvSpPr>
        <p:spPr>
          <a:xfrm>
            <a:off x="464100" y="2855950"/>
            <a:ext cx="8520599" cy="1657199"/>
          </a:xfrm>
          <a:prstGeom prst="rect">
            <a:avLst/>
          </a:prstGeom>
        </p:spPr>
        <p:txBody>
          <a:bodyPr lIns="91425" tIns="91425" rIns="91425" bIns="91425" anchor="ctr" anchorCtr="0">
            <a:noAutofit/>
          </a:bodyPr>
          <a:lstStyle/>
          <a:p>
            <a:pPr lvl="0" rtl="0">
              <a:spcBef>
                <a:spcPts val="0"/>
              </a:spcBef>
              <a:buNone/>
            </a:pPr>
            <a:r>
              <a:rPr lang="en" sz="4000" i="1" dirty="0">
                <a:solidFill>
                  <a:schemeClr val="tx1"/>
                </a:solidFill>
                <a:latin typeface="Kameron" panose="020B0604020202020204" charset="0"/>
              </a:rPr>
              <a:t>And how long will we care about URLs for? Remember when browsers had a separate box for them?</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311700" y="157125"/>
            <a:ext cx="8520599" cy="2527200"/>
          </a:xfrm>
          <a:prstGeom prst="rect">
            <a:avLst/>
          </a:prstGeom>
        </p:spPr>
        <p:txBody>
          <a:bodyPr lIns="91425" tIns="91425" rIns="91425" bIns="91425" anchor="ctr" anchorCtr="0">
            <a:noAutofit/>
          </a:bodyPr>
          <a:lstStyle/>
          <a:p>
            <a:pPr lvl="0" rtl="0">
              <a:spcBef>
                <a:spcPts val="0"/>
              </a:spcBef>
              <a:buNone/>
            </a:pPr>
            <a:r>
              <a:rPr lang="en" sz="4800" dirty="0"/>
              <a:t>Apps are silos. Mobile web is searchable and shareable.</a:t>
            </a:r>
          </a:p>
        </p:txBody>
      </p:sp>
      <p:sp>
        <p:nvSpPr>
          <p:cNvPr id="405" name="Shape 405"/>
          <p:cNvSpPr txBox="1">
            <a:spLocks noGrp="1"/>
          </p:cNvSpPr>
          <p:nvPr>
            <p:ph type="title" idx="2"/>
          </p:nvPr>
        </p:nvSpPr>
        <p:spPr>
          <a:xfrm>
            <a:off x="464100" y="2855950"/>
            <a:ext cx="8520599" cy="1657199"/>
          </a:xfrm>
          <a:prstGeom prst="rect">
            <a:avLst/>
          </a:prstGeom>
        </p:spPr>
        <p:txBody>
          <a:bodyPr lIns="91425" tIns="91425" rIns="91425" bIns="91425" anchor="ctr" anchorCtr="0">
            <a:noAutofit/>
          </a:bodyPr>
          <a:lstStyle/>
          <a:p>
            <a:pPr lvl="0" rtl="0">
              <a:spcBef>
                <a:spcPts val="0"/>
              </a:spcBef>
              <a:buNone/>
            </a:pPr>
            <a:r>
              <a:rPr lang="en" sz="4000" i="1" dirty="0">
                <a:solidFill>
                  <a:schemeClr val="tx1"/>
                </a:solidFill>
                <a:latin typeface="Kameron" panose="020B0604020202020204" charset="0"/>
              </a:rPr>
              <a:t>Unless we can index the content of apps, and share deep links into them</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Both Android Marshmallow and iOS 9 support app indexing and proper deep linking</a:t>
            </a:r>
          </a:p>
          <a:p>
            <a:pPr lvl="0" algn="l" rtl="0">
              <a:spcBef>
                <a:spcPts val="0"/>
              </a:spcBef>
              <a:buNone/>
            </a:pPr>
            <a:endParaRPr sz="4800"/>
          </a:p>
          <a:p>
            <a:pPr lvl="0" rtl="0">
              <a:spcBef>
                <a:spcPts val="0"/>
              </a:spcBef>
              <a:buNone/>
            </a:pPr>
            <a:endParaRPr sz="6000"/>
          </a:p>
        </p:txBody>
      </p:sp>
      <p:sp>
        <p:nvSpPr>
          <p:cNvPr id="411" name="Shape 411"/>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2015</a:t>
            </a:r>
          </a:p>
        </p:txBody>
      </p:sp>
      <p:sp>
        <p:nvSpPr>
          <p:cNvPr id="412" name="Shape 412"/>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3 months ago</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311700" y="994900"/>
            <a:ext cx="8520599" cy="2984699"/>
          </a:xfrm>
          <a:prstGeom prst="rect">
            <a:avLst/>
          </a:prstGeom>
        </p:spPr>
        <p:txBody>
          <a:bodyPr lIns="91425" tIns="91425" rIns="91425" bIns="91425" anchor="ctr" anchorCtr="0">
            <a:noAutofit/>
          </a:bodyPr>
          <a:lstStyle/>
          <a:p>
            <a:pPr rtl="0">
              <a:spcBef>
                <a:spcPts val="0"/>
              </a:spcBef>
              <a:buNone/>
            </a:pPr>
            <a:r>
              <a:rPr lang="en" sz="4800" dirty="0"/>
              <a:t>Apps are explicitly installed. Mobile web is just there.</a:t>
            </a:r>
          </a:p>
          <a:p>
            <a:pPr rtl="0">
              <a:spcBef>
                <a:spcPts val="0"/>
              </a:spcBef>
              <a:buNone/>
            </a:pPr>
            <a:endParaRPr sz="4800" dirty="0"/>
          </a:p>
          <a:p>
            <a:pPr lvl="0" rtl="0">
              <a:spcBef>
                <a:spcPts val="0"/>
              </a:spcBef>
              <a:buNone/>
            </a:pPr>
            <a:r>
              <a:rPr lang="en" sz="4000" i="1" dirty="0"/>
              <a:t>Unless they’re streamed.</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Shape 422"/>
          <p:cNvPicPr preferRelativeResize="0"/>
          <p:nvPr/>
        </p:nvPicPr>
        <p:blipFill>
          <a:blip r:embed="rId3">
            <a:alphaModFix/>
          </a:blip>
          <a:stretch>
            <a:fillRect/>
          </a:stretch>
        </p:blipFill>
        <p:spPr>
          <a:xfrm>
            <a:off x="311700" y="1744325"/>
            <a:ext cx="1718299" cy="3254225"/>
          </a:xfrm>
          <a:prstGeom prst="rect">
            <a:avLst/>
          </a:prstGeom>
          <a:noFill/>
          <a:ln>
            <a:noFill/>
          </a:ln>
        </p:spPr>
      </p:pic>
      <p:sp>
        <p:nvSpPr>
          <p:cNvPr id="423" name="Shape 423"/>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3 weeks ago</a:t>
            </a:r>
          </a:p>
        </p:txBody>
      </p:sp>
      <p:sp>
        <p:nvSpPr>
          <p:cNvPr id="424" name="Shape 424"/>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November 2015</a:t>
            </a:r>
          </a:p>
        </p:txBody>
      </p:sp>
      <p:sp>
        <p:nvSpPr>
          <p:cNvPr id="425" name="Shape 425"/>
          <p:cNvSpPr txBox="1">
            <a:spLocks noGrp="1"/>
          </p:cNvSpPr>
          <p:nvPr>
            <p:ph type="title"/>
          </p:nvPr>
        </p:nvSpPr>
        <p:spPr>
          <a:xfrm>
            <a:off x="2844625" y="1744325"/>
            <a:ext cx="5359199" cy="2984699"/>
          </a:xfrm>
          <a:prstGeom prst="rect">
            <a:avLst/>
          </a:prstGeom>
        </p:spPr>
        <p:txBody>
          <a:bodyPr lIns="91425" tIns="91425" rIns="91425" bIns="91425" anchor="t" anchorCtr="0">
            <a:noAutofit/>
          </a:bodyPr>
          <a:lstStyle/>
          <a:p>
            <a:pPr lvl="0" rtl="0">
              <a:spcBef>
                <a:spcPts val="0"/>
              </a:spcBef>
              <a:buNone/>
            </a:pPr>
            <a:r>
              <a:rPr lang="en" sz="4800"/>
              <a:t>Google App Streaming. iOS will follow.</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11700" y="730450"/>
            <a:ext cx="8520599" cy="3934799"/>
          </a:xfrm>
          <a:prstGeom prst="rect">
            <a:avLst/>
          </a:prstGeom>
        </p:spPr>
        <p:txBody>
          <a:bodyPr lIns="91425" tIns="91425" rIns="91425" bIns="91425" anchor="ctr" anchorCtr="0">
            <a:noAutofit/>
          </a:bodyPr>
          <a:lstStyle/>
          <a:p>
            <a:pPr lvl="0" algn="l" rtl="0">
              <a:spcBef>
                <a:spcPts val="0"/>
              </a:spcBef>
              <a:buNone/>
            </a:pPr>
            <a:r>
              <a:rPr lang="en" sz="4800"/>
              <a:t>Aging left wing, tree hugging, open standards obsessed hippy. </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311700" y="994900"/>
            <a:ext cx="8520599" cy="2984699"/>
          </a:xfrm>
          <a:prstGeom prst="rect">
            <a:avLst/>
          </a:prstGeom>
        </p:spPr>
        <p:txBody>
          <a:bodyPr lIns="91425" tIns="91425" rIns="91425" bIns="91425" anchor="ctr" anchorCtr="0">
            <a:noAutofit/>
          </a:bodyPr>
          <a:lstStyle/>
          <a:p>
            <a:pPr lvl="0" rtl="0">
              <a:spcBef>
                <a:spcPts val="0"/>
              </a:spcBef>
              <a:buNone/>
            </a:pPr>
            <a:r>
              <a:rPr lang="en" sz="4800"/>
              <a:t>Apps run in different runtimes - not a browser.</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Shape 435"/>
          <p:cNvSpPr txBox="1">
            <a:spLocks noGrp="1"/>
          </p:cNvSpPr>
          <p:nvPr>
            <p:ph type="title"/>
          </p:nvPr>
        </p:nvSpPr>
        <p:spPr>
          <a:xfrm>
            <a:off x="311650" y="396725"/>
            <a:ext cx="8520599" cy="4088400"/>
          </a:xfrm>
          <a:prstGeom prst="rect">
            <a:avLst/>
          </a:prstGeom>
        </p:spPr>
        <p:txBody>
          <a:bodyPr lIns="91425" tIns="91425" rIns="91425" bIns="91425" anchor="t" anchorCtr="0">
            <a:noAutofit/>
          </a:bodyPr>
          <a:lstStyle/>
          <a:p>
            <a:pPr lvl="0" algn="l" rtl="0">
              <a:spcBef>
                <a:spcPts val="0"/>
              </a:spcBef>
              <a:buNone/>
            </a:pPr>
            <a:r>
              <a:rPr lang="en" sz="4800">
                <a:solidFill>
                  <a:srgbClr val="FFFF00"/>
                </a:solidFill>
              </a:rPr>
              <a:t>So compare apps and web</a:t>
            </a:r>
            <a:r>
              <a:rPr lang="en" sz="4800"/>
              <a:t/>
            </a:r>
            <a:br>
              <a:rPr lang="en" sz="4800"/>
            </a:br>
            <a:r>
              <a:rPr lang="en" sz="4800"/>
              <a:t>but note that the consumer facing difference is blurring.</a:t>
            </a:r>
          </a:p>
          <a:p>
            <a:pPr lvl="0" algn="l" rtl="0">
              <a:spcBef>
                <a:spcPts val="0"/>
              </a:spcBef>
              <a:buNone/>
            </a:pPr>
            <a:endParaRPr sz="4800"/>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Shape 440"/>
          <p:cNvPicPr preferRelativeResize="0"/>
          <p:nvPr/>
        </p:nvPicPr>
        <p:blipFill rotWithShape="1">
          <a:blip r:embed="rId3">
            <a:alphaModFix/>
          </a:blip>
          <a:srcRect t="6762" b="6762"/>
          <a:stretch/>
        </p:blipFill>
        <p:spPr>
          <a:xfrm>
            <a:off x="0" y="0"/>
            <a:ext cx="9143999" cy="5260025"/>
          </a:xfrm>
          <a:prstGeom prst="rect">
            <a:avLst/>
          </a:prstGeom>
          <a:noFill/>
          <a:ln>
            <a:noFill/>
          </a:ln>
        </p:spPr>
      </p:pic>
      <p:sp>
        <p:nvSpPr>
          <p:cNvPr id="441" name="Shape 441"/>
          <p:cNvSpPr txBox="1">
            <a:spLocks noGrp="1"/>
          </p:cNvSpPr>
          <p:nvPr>
            <p:ph type="title"/>
          </p:nvPr>
        </p:nvSpPr>
        <p:spPr>
          <a:xfrm>
            <a:off x="311700" y="2825200"/>
            <a:ext cx="8520599" cy="2198999"/>
          </a:xfrm>
          <a:prstGeom prst="rect">
            <a:avLst/>
          </a:prstGeom>
          <a:solidFill>
            <a:srgbClr val="040406">
              <a:alpha val="36150"/>
            </a:srgbClr>
          </a:solidFill>
        </p:spPr>
        <p:txBody>
          <a:bodyPr lIns="91425" tIns="91425" rIns="91425" bIns="91425" anchor="ctr" anchorCtr="0">
            <a:noAutofit/>
          </a:bodyPr>
          <a:lstStyle/>
          <a:p>
            <a:pPr lvl="0" rtl="0">
              <a:spcBef>
                <a:spcPts val="0"/>
              </a:spcBef>
              <a:buNone/>
            </a:pPr>
            <a:r>
              <a:rPr lang="en" sz="6000" b="1"/>
              <a:t>Part V</a:t>
            </a:r>
            <a:r>
              <a:rPr lang="en" sz="6000"/>
              <a:t/>
            </a:r>
            <a:br>
              <a:rPr lang="en" sz="6000"/>
            </a:br>
            <a:r>
              <a:rPr lang="en" sz="6000"/>
              <a:t>What about standards?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a:r>
              <a:rPr lang="en-GB" sz="4800" dirty="0"/>
              <a:t>W3C decided that they would not continue to evolve HTML. The future, they believed was XML.</a:t>
            </a:r>
            <a:endParaRPr sz="4800" dirty="0"/>
          </a:p>
          <a:p>
            <a:pPr lvl="0" rtl="0">
              <a:spcBef>
                <a:spcPts val="0"/>
              </a:spcBef>
              <a:buNone/>
            </a:pPr>
            <a:endParaRPr sz="6000" dirty="0"/>
          </a:p>
        </p:txBody>
      </p:sp>
      <p:sp>
        <p:nvSpPr>
          <p:cNvPr id="411" name="Shape 411"/>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dirty="0" smtClean="0">
                <a:solidFill>
                  <a:srgbClr val="FFFF00"/>
                </a:solidFill>
                <a:latin typeface="Kameron"/>
                <a:ea typeface="Kameron"/>
                <a:cs typeface="Kameron"/>
                <a:sym typeface="Kameron"/>
              </a:rPr>
              <a:t>1998</a:t>
            </a:r>
            <a:endParaRPr lang="en" sz="6000" dirty="0">
              <a:solidFill>
                <a:srgbClr val="FFFF00"/>
              </a:solidFill>
              <a:latin typeface="Kameron"/>
              <a:ea typeface="Kameron"/>
              <a:cs typeface="Kameron"/>
              <a:sym typeface="Kameron"/>
            </a:endParaRPr>
          </a:p>
        </p:txBody>
      </p:sp>
      <p:sp>
        <p:nvSpPr>
          <p:cNvPr id="412" name="Shape 412"/>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dirty="0" smtClean="0">
                <a:solidFill>
                  <a:srgbClr val="FFFF00"/>
                </a:solidFill>
                <a:latin typeface="Kameron"/>
                <a:ea typeface="Kameron"/>
                <a:cs typeface="Kameron"/>
                <a:sym typeface="Kameron"/>
              </a:rPr>
              <a:t>17 years ago</a:t>
            </a:r>
            <a:endParaRPr lang="en" dirty="0">
              <a:solidFill>
                <a:srgbClr val="FFFF00"/>
              </a:solidFill>
              <a:latin typeface="Kameron"/>
              <a:ea typeface="Kameron"/>
              <a:cs typeface="Kameron"/>
              <a:sym typeface="Kameron"/>
            </a:endParaRPr>
          </a:p>
        </p:txBody>
      </p:sp>
    </p:spTree>
    <p:extLst>
      <p:ext uri="{BB962C8B-B14F-4D97-AF65-F5344CB8AC3E}">
        <p14:creationId xmlns:p14="http://schemas.microsoft.com/office/powerpoint/2010/main" val="304488608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a:r>
              <a:rPr lang="en-GB" sz="4800" dirty="0" smtClean="0"/>
              <a:t>Sony stop selling Betamax tapes.</a:t>
            </a:r>
            <a:endParaRPr sz="4800" dirty="0"/>
          </a:p>
          <a:p>
            <a:pPr lvl="0" rtl="0">
              <a:spcBef>
                <a:spcPts val="0"/>
              </a:spcBef>
              <a:buNone/>
            </a:pPr>
            <a:endParaRPr sz="6000" dirty="0"/>
          </a:p>
        </p:txBody>
      </p:sp>
      <p:sp>
        <p:nvSpPr>
          <p:cNvPr id="411" name="Shape 411"/>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dirty="0" smtClean="0">
                <a:solidFill>
                  <a:srgbClr val="FFFF00"/>
                </a:solidFill>
                <a:latin typeface="Kameron"/>
                <a:ea typeface="Kameron"/>
                <a:cs typeface="Kameron"/>
                <a:sym typeface="Kameron"/>
              </a:rPr>
              <a:t>10 November 2015</a:t>
            </a:r>
            <a:endParaRPr lang="en" sz="6000" dirty="0">
              <a:solidFill>
                <a:srgbClr val="FFFF00"/>
              </a:solidFill>
              <a:latin typeface="Kameron"/>
              <a:ea typeface="Kameron"/>
              <a:cs typeface="Kameron"/>
              <a:sym typeface="Kameron"/>
            </a:endParaRPr>
          </a:p>
        </p:txBody>
      </p:sp>
      <p:sp>
        <p:nvSpPr>
          <p:cNvPr id="412" name="Shape 412"/>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dirty="0" smtClean="0">
                <a:solidFill>
                  <a:srgbClr val="FFFF00"/>
                </a:solidFill>
                <a:latin typeface="Kameron"/>
                <a:ea typeface="Kameron"/>
                <a:cs typeface="Kameron"/>
                <a:sym typeface="Kameron"/>
              </a:rPr>
              <a:t>3 weeks ago</a:t>
            </a:r>
            <a:endParaRPr lang="en" dirty="0">
              <a:solidFill>
                <a:srgbClr val="FFFF00"/>
              </a:solidFill>
              <a:latin typeface="Kameron"/>
              <a:ea typeface="Kameron"/>
              <a:cs typeface="Kameron"/>
              <a:sym typeface="Kameron"/>
            </a:endParaRPr>
          </a:p>
        </p:txBody>
      </p:sp>
    </p:spTree>
    <p:extLst>
      <p:ext uri="{BB962C8B-B14F-4D97-AF65-F5344CB8AC3E}">
        <p14:creationId xmlns:p14="http://schemas.microsoft.com/office/powerpoint/2010/main" val="415617147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a:r>
              <a:rPr lang="en-GB" sz="4800" dirty="0" smtClean="0"/>
              <a:t>Adobe says stop using Flash.</a:t>
            </a:r>
            <a:endParaRPr sz="4800" dirty="0"/>
          </a:p>
          <a:p>
            <a:pPr lvl="0" rtl="0">
              <a:spcBef>
                <a:spcPts val="0"/>
              </a:spcBef>
              <a:buNone/>
            </a:pPr>
            <a:endParaRPr sz="6000" dirty="0"/>
          </a:p>
        </p:txBody>
      </p:sp>
      <p:sp>
        <p:nvSpPr>
          <p:cNvPr id="411" name="Shape 411"/>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dirty="0">
                <a:solidFill>
                  <a:srgbClr val="FFFF00"/>
                </a:solidFill>
                <a:latin typeface="Kameron"/>
                <a:ea typeface="Kameron"/>
                <a:cs typeface="Kameron"/>
                <a:sym typeface="Kameron"/>
              </a:rPr>
              <a:t>3</a:t>
            </a:r>
            <a:r>
              <a:rPr lang="en" sz="6000" dirty="0" smtClean="0">
                <a:solidFill>
                  <a:srgbClr val="FFFF00"/>
                </a:solidFill>
                <a:latin typeface="Kameron"/>
                <a:ea typeface="Kameron"/>
                <a:cs typeface="Kameron"/>
                <a:sym typeface="Kameron"/>
              </a:rPr>
              <a:t>0 November 2015</a:t>
            </a:r>
            <a:endParaRPr lang="en" sz="6000" dirty="0">
              <a:solidFill>
                <a:srgbClr val="FFFF00"/>
              </a:solidFill>
              <a:latin typeface="Kameron"/>
              <a:ea typeface="Kameron"/>
              <a:cs typeface="Kameron"/>
              <a:sym typeface="Kameron"/>
            </a:endParaRPr>
          </a:p>
        </p:txBody>
      </p:sp>
      <p:sp>
        <p:nvSpPr>
          <p:cNvPr id="412" name="Shape 412"/>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dirty="0" smtClean="0">
                <a:solidFill>
                  <a:srgbClr val="FFFF00"/>
                </a:solidFill>
                <a:latin typeface="Kameron"/>
                <a:ea typeface="Kameron"/>
                <a:cs typeface="Kameron"/>
                <a:sym typeface="Kameron"/>
              </a:rPr>
              <a:t>2 days ago</a:t>
            </a:r>
            <a:endParaRPr lang="en" dirty="0">
              <a:solidFill>
                <a:srgbClr val="FFFF00"/>
              </a:solidFill>
              <a:latin typeface="Kameron"/>
              <a:ea typeface="Kameron"/>
              <a:cs typeface="Kameron"/>
              <a:sym typeface="Kameron"/>
            </a:endParaRPr>
          </a:p>
        </p:txBody>
      </p:sp>
    </p:spTree>
    <p:extLst>
      <p:ext uri="{BB962C8B-B14F-4D97-AF65-F5344CB8AC3E}">
        <p14:creationId xmlns:p14="http://schemas.microsoft.com/office/powerpoint/2010/main" val="166926467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rtl="0">
              <a:spcBef>
                <a:spcPts val="0"/>
              </a:spcBef>
              <a:buNone/>
            </a:pPr>
            <a:r>
              <a:rPr lang="en" sz="4800"/>
              <a:t>The W3C is slow. Features talk, standards follow.</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Shape 456"/>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rtl="0">
              <a:spcBef>
                <a:spcPts val="0"/>
              </a:spcBef>
              <a:buNone/>
            </a:pPr>
            <a:r>
              <a:rPr lang="en" sz="4800"/>
              <a:t>Google AMP. Apple News. Facebook Instant Articles.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rtl="0">
              <a:spcBef>
                <a:spcPts val="0"/>
              </a:spcBef>
              <a:buNone/>
            </a:pPr>
            <a:r>
              <a:rPr lang="en" sz="4800"/>
              <a:t>And are the standards even the right standards for the future?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Shape 466"/>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rtl="0">
              <a:spcBef>
                <a:spcPts val="0"/>
              </a:spcBef>
              <a:buNone/>
            </a:pPr>
            <a:r>
              <a:rPr lang="en" sz="4800"/>
              <a:t>The Big Reverse?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11700" y="1680700"/>
            <a:ext cx="8520599" cy="2984699"/>
          </a:xfrm>
          <a:prstGeom prst="rect">
            <a:avLst/>
          </a:prstGeom>
        </p:spPr>
        <p:txBody>
          <a:bodyPr lIns="91425" tIns="91425" rIns="91425" bIns="91425" anchor="ctr" anchorCtr="0">
            <a:noAutofit/>
          </a:bodyPr>
          <a:lstStyle/>
          <a:p>
            <a:pPr lvl="0" algn="l" rtl="0">
              <a:spcBef>
                <a:spcPts val="0"/>
              </a:spcBef>
              <a:buNone/>
            </a:pPr>
            <a:r>
              <a:rPr lang="en" sz="4800"/>
              <a:t>This is the year I used to confidently predict would be the death of the app. </a:t>
            </a:r>
          </a:p>
        </p:txBody>
      </p:sp>
      <p:sp>
        <p:nvSpPr>
          <p:cNvPr id="92" name="Shape 92"/>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2017</a:t>
            </a:r>
          </a:p>
        </p:txBody>
      </p:sp>
      <p:sp>
        <p:nvSpPr>
          <p:cNvPr id="93" name="Shape 93"/>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2 years in the future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rtl="0">
              <a:spcBef>
                <a:spcPts val="0"/>
              </a:spcBef>
              <a:buNone/>
            </a:pPr>
            <a:r>
              <a:rPr lang="en" sz="4800"/>
              <a:t>Many devices won’t have browsers at all  ...</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311650" y="396725"/>
            <a:ext cx="8520599" cy="4088400"/>
          </a:xfrm>
          <a:prstGeom prst="rect">
            <a:avLst/>
          </a:prstGeom>
        </p:spPr>
        <p:txBody>
          <a:bodyPr lIns="91425" tIns="91425" rIns="91425" bIns="91425" anchor="t" anchorCtr="0">
            <a:noAutofit/>
          </a:bodyPr>
          <a:lstStyle/>
          <a:p>
            <a:pPr algn="l" rtl="0">
              <a:spcBef>
                <a:spcPts val="0"/>
              </a:spcBef>
              <a:buNone/>
            </a:pPr>
            <a:r>
              <a:rPr lang="en" sz="4800" dirty="0">
                <a:solidFill>
                  <a:srgbClr val="FFFF00"/>
                </a:solidFill>
              </a:rPr>
              <a:t>So compare apps and web</a:t>
            </a:r>
          </a:p>
          <a:p>
            <a:pPr lvl="0" algn="l" rtl="0">
              <a:spcBef>
                <a:spcPts val="0"/>
              </a:spcBef>
              <a:buNone/>
            </a:pPr>
            <a:r>
              <a:rPr lang="en" sz="4800" dirty="0"/>
              <a:t>remembering that consumers don’t </a:t>
            </a:r>
            <a:r>
              <a:rPr lang="en" sz="4800" dirty="0" smtClean="0"/>
              <a:t>care </a:t>
            </a:r>
            <a:r>
              <a:rPr lang="en" sz="4800" dirty="0"/>
              <a:t>about standards, and they decide what wins.</a:t>
            </a:r>
          </a:p>
          <a:p>
            <a:pPr lvl="0" algn="l" rtl="0">
              <a:spcBef>
                <a:spcPts val="0"/>
              </a:spcBef>
              <a:buNone/>
            </a:pPr>
            <a:endParaRPr sz="4800" dirty="0"/>
          </a:p>
          <a:p>
            <a:pPr lvl="0" rtl="0">
              <a:spcBef>
                <a:spcPts val="0"/>
              </a:spcBef>
              <a:buNone/>
            </a:pPr>
            <a:endParaRPr sz="6000"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Shape 481"/>
          <p:cNvPicPr preferRelativeResize="0"/>
          <p:nvPr/>
        </p:nvPicPr>
        <p:blipFill rotWithShape="1">
          <a:blip r:embed="rId3">
            <a:alphaModFix/>
          </a:blip>
          <a:srcRect l="13799" r="13799"/>
          <a:stretch/>
        </p:blipFill>
        <p:spPr>
          <a:xfrm>
            <a:off x="0" y="0"/>
            <a:ext cx="9144000" cy="5260024"/>
          </a:xfrm>
          <a:prstGeom prst="rect">
            <a:avLst/>
          </a:prstGeom>
          <a:noFill/>
          <a:ln>
            <a:noFill/>
          </a:ln>
        </p:spPr>
      </p:pic>
      <p:sp>
        <p:nvSpPr>
          <p:cNvPr id="482" name="Shape 482"/>
          <p:cNvSpPr txBox="1">
            <a:spLocks noGrp="1"/>
          </p:cNvSpPr>
          <p:nvPr>
            <p:ph type="title"/>
          </p:nvPr>
        </p:nvSpPr>
        <p:spPr>
          <a:xfrm>
            <a:off x="311700" y="2825200"/>
            <a:ext cx="8520599" cy="2198999"/>
          </a:xfrm>
          <a:prstGeom prst="rect">
            <a:avLst/>
          </a:prstGeom>
          <a:solidFill>
            <a:srgbClr val="040406">
              <a:alpha val="36150"/>
            </a:srgbClr>
          </a:solidFill>
        </p:spPr>
        <p:txBody>
          <a:bodyPr lIns="91425" tIns="91425" rIns="91425" bIns="91425" anchor="ctr" anchorCtr="0">
            <a:noAutofit/>
          </a:bodyPr>
          <a:lstStyle/>
          <a:p>
            <a:pPr lvl="0" rtl="0">
              <a:spcBef>
                <a:spcPts val="0"/>
              </a:spcBef>
              <a:buNone/>
            </a:pPr>
            <a:r>
              <a:rPr lang="en" sz="6000" b="1" dirty="0"/>
              <a:t>Part VI</a:t>
            </a:r>
            <a:r>
              <a:rPr lang="en" sz="6000" dirty="0"/>
              <a:t/>
            </a:r>
            <a:br>
              <a:rPr lang="en" sz="6000" dirty="0"/>
            </a:br>
            <a:r>
              <a:rPr lang="en" sz="6000" dirty="0" smtClean="0"/>
              <a:t>Head </a:t>
            </a:r>
            <a:r>
              <a:rPr lang="en" sz="6000" dirty="0"/>
              <a:t>to Head.</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It’s almost always more cost effective to build a mobile web site.</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A Web App looks the same on all operating systems (because you only have to write one)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Performance is better with native code.</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Shape 502"/>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Apps are built only for touch, while web is distracted by keyboard and mouse.</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Offline is still harder with web technology - appcache and local storage still flakey</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txBox="1">
            <a:spLocks noGrp="1"/>
          </p:cNvSpPr>
          <p:nvPr>
            <p:ph type="title"/>
          </p:nvPr>
        </p:nvSpPr>
        <p:spPr>
          <a:xfrm>
            <a:off x="311700" y="1680700"/>
            <a:ext cx="8520599" cy="2984699"/>
          </a:xfrm>
          <a:prstGeom prst="rect">
            <a:avLst/>
          </a:prstGeom>
        </p:spPr>
        <p:txBody>
          <a:bodyPr lIns="91425" tIns="91425" rIns="91425" bIns="91425" anchor="ctr" anchorCtr="0">
            <a:noAutofit/>
          </a:bodyPr>
          <a:lstStyle/>
          <a:p>
            <a:pPr lvl="0" algn="l" rtl="0">
              <a:spcBef>
                <a:spcPts val="0"/>
              </a:spcBef>
              <a:buNone/>
            </a:pPr>
            <a:r>
              <a:rPr lang="en" sz="4800"/>
              <a:t>Apps have full access to device features. The Web APIs are catching up.</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txBox="1">
            <a:spLocks noGrp="1"/>
          </p:cNvSpPr>
          <p:nvPr>
            <p:ph type="title"/>
          </p:nvPr>
        </p:nvSpPr>
        <p:spPr>
          <a:xfrm>
            <a:off x="311700" y="714925"/>
            <a:ext cx="8520599" cy="3569400"/>
          </a:xfrm>
          <a:prstGeom prst="rect">
            <a:avLst/>
          </a:prstGeom>
        </p:spPr>
        <p:txBody>
          <a:bodyPr lIns="91425" tIns="91425" rIns="91425" bIns="91425" anchor="ctr" anchorCtr="0">
            <a:noAutofit/>
          </a:bodyPr>
          <a:lstStyle/>
          <a:p>
            <a:pPr lvl="0" algn="l" rtl="0">
              <a:spcBef>
                <a:spcPts val="0"/>
              </a:spcBef>
              <a:buNone/>
            </a:pPr>
            <a:r>
              <a:rPr lang="en" sz="4800"/>
              <a:t>Apps can push. A web app does not exist unless you have an open tab looking after it. But watch Chrome service workers and push notifications.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11700" y="1680700"/>
            <a:ext cx="8520599" cy="2984699"/>
          </a:xfrm>
          <a:prstGeom prst="rect">
            <a:avLst/>
          </a:prstGeom>
        </p:spPr>
        <p:txBody>
          <a:bodyPr lIns="91425" tIns="91425" rIns="91425" bIns="91425" anchor="ctr" anchorCtr="0">
            <a:noAutofit/>
          </a:bodyPr>
          <a:lstStyle/>
          <a:p>
            <a:pPr lvl="0" algn="l" rtl="0">
              <a:spcBef>
                <a:spcPts val="0"/>
              </a:spcBef>
              <a:buNone/>
            </a:pPr>
            <a:r>
              <a:rPr lang="en" sz="4800"/>
              <a:t>But now I’m not so sure …. </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title"/>
          </p:nvPr>
        </p:nvSpPr>
        <p:spPr>
          <a:xfrm>
            <a:off x="311700" y="1680700"/>
            <a:ext cx="8520599" cy="2984699"/>
          </a:xfrm>
          <a:prstGeom prst="rect">
            <a:avLst/>
          </a:prstGeom>
        </p:spPr>
        <p:txBody>
          <a:bodyPr lIns="91425" tIns="91425" rIns="91425" bIns="91425" anchor="ctr" anchorCtr="0">
            <a:noAutofit/>
          </a:bodyPr>
          <a:lstStyle/>
          <a:p>
            <a:pPr algn="l" rtl="0">
              <a:spcBef>
                <a:spcPts val="0"/>
              </a:spcBef>
              <a:buNone/>
            </a:pPr>
            <a:r>
              <a:rPr lang="en" sz="4800"/>
              <a:t>People pay more seamlessly through ecosystems.</a:t>
            </a:r>
          </a:p>
          <a:p>
            <a:pPr algn="l" rtl="0">
              <a:spcBef>
                <a:spcPts val="0"/>
              </a:spcBef>
              <a:buNone/>
            </a:pPr>
            <a:endParaRPr sz="4800"/>
          </a:p>
          <a:p>
            <a:pPr lvl="0" algn="l" rtl="0">
              <a:spcBef>
                <a:spcPts val="0"/>
              </a:spcBef>
              <a:buNone/>
            </a:pPr>
            <a:r>
              <a:rPr lang="en" sz="4800"/>
              <a:t>Is Paypal closest to solving this for the web?</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311700" y="1680700"/>
            <a:ext cx="8520599" cy="2984699"/>
          </a:xfrm>
          <a:prstGeom prst="rect">
            <a:avLst/>
          </a:prstGeom>
        </p:spPr>
        <p:txBody>
          <a:bodyPr lIns="91425" tIns="91425" rIns="91425" bIns="91425" anchor="ctr" anchorCtr="0">
            <a:noAutofit/>
          </a:bodyPr>
          <a:lstStyle/>
          <a:p>
            <a:pPr lvl="0" algn="l" rtl="0">
              <a:spcBef>
                <a:spcPts val="0"/>
              </a:spcBef>
              <a:buNone/>
            </a:pPr>
            <a:r>
              <a:rPr lang="en" sz="4800"/>
              <a:t>Someone else is moderating, approving, censoring your app in their ecosystem.</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311700" y="1680700"/>
            <a:ext cx="8520599" cy="2984699"/>
          </a:xfrm>
          <a:prstGeom prst="rect">
            <a:avLst/>
          </a:prstGeom>
        </p:spPr>
        <p:txBody>
          <a:bodyPr lIns="91425" tIns="91425" rIns="91425" bIns="91425" anchor="ctr" anchorCtr="0">
            <a:noAutofit/>
          </a:bodyPr>
          <a:lstStyle/>
          <a:p>
            <a:pPr lvl="0" algn="l" rtl="0">
              <a:spcBef>
                <a:spcPts val="0"/>
              </a:spcBef>
              <a:buNone/>
            </a:pPr>
            <a:r>
              <a:rPr lang="en" sz="4800"/>
              <a:t>You can throw any old shit on a web site.</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txBox="1">
            <a:spLocks noGrp="1"/>
          </p:cNvSpPr>
          <p:nvPr>
            <p:ph type="title"/>
          </p:nvPr>
        </p:nvSpPr>
        <p:spPr>
          <a:xfrm>
            <a:off x="311650" y="396725"/>
            <a:ext cx="8520599" cy="4088400"/>
          </a:xfrm>
          <a:prstGeom prst="rect">
            <a:avLst/>
          </a:prstGeom>
        </p:spPr>
        <p:txBody>
          <a:bodyPr lIns="91425" tIns="91425" rIns="91425" bIns="91425" anchor="t" anchorCtr="0">
            <a:noAutofit/>
          </a:bodyPr>
          <a:lstStyle/>
          <a:p>
            <a:pPr lvl="0" algn="l" rtl="0">
              <a:spcBef>
                <a:spcPts val="0"/>
              </a:spcBef>
              <a:buNone/>
            </a:pPr>
            <a:r>
              <a:rPr lang="en" sz="4800">
                <a:solidFill>
                  <a:srgbClr val="FFFF00"/>
                </a:solidFill>
              </a:rPr>
              <a:t>So compare apps and web</a:t>
            </a:r>
          </a:p>
          <a:p>
            <a:pPr lvl="0" algn="l" rtl="0">
              <a:spcBef>
                <a:spcPts val="0"/>
              </a:spcBef>
              <a:buNone/>
            </a:pPr>
            <a:r>
              <a:rPr lang="en" sz="4800"/>
              <a:t>as the technical capabilities are merging. It’s the Ecosystems and UI that differ more.</a:t>
            </a:r>
          </a:p>
          <a:p>
            <a:pPr lvl="0" algn="l" rtl="0">
              <a:spcBef>
                <a:spcPts val="0"/>
              </a:spcBef>
              <a:buNone/>
            </a:pPr>
            <a:endParaRPr sz="4800"/>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Shape 542"/>
          <p:cNvPicPr preferRelativeResize="0"/>
          <p:nvPr/>
        </p:nvPicPr>
        <p:blipFill rotWithShape="1">
          <a:blip r:embed="rId3">
            <a:alphaModFix/>
          </a:blip>
          <a:srcRect t="2292" b="8157"/>
          <a:stretch/>
        </p:blipFill>
        <p:spPr>
          <a:xfrm>
            <a:off x="0" y="-8524"/>
            <a:ext cx="9143999" cy="5954349"/>
          </a:xfrm>
          <a:prstGeom prst="rect">
            <a:avLst/>
          </a:prstGeom>
          <a:noFill/>
          <a:ln>
            <a:noFill/>
          </a:ln>
        </p:spPr>
      </p:pic>
      <p:sp>
        <p:nvSpPr>
          <p:cNvPr id="543" name="Shape 543"/>
          <p:cNvSpPr txBox="1">
            <a:spLocks noGrp="1"/>
          </p:cNvSpPr>
          <p:nvPr>
            <p:ph type="title"/>
          </p:nvPr>
        </p:nvSpPr>
        <p:spPr>
          <a:xfrm>
            <a:off x="311700" y="2825200"/>
            <a:ext cx="8520599" cy="2198999"/>
          </a:xfrm>
          <a:prstGeom prst="rect">
            <a:avLst/>
          </a:prstGeom>
          <a:solidFill>
            <a:srgbClr val="040406">
              <a:alpha val="36150"/>
            </a:srgbClr>
          </a:solidFill>
        </p:spPr>
        <p:txBody>
          <a:bodyPr lIns="91425" tIns="91425" rIns="91425" bIns="91425" anchor="ctr" anchorCtr="0">
            <a:noAutofit/>
          </a:bodyPr>
          <a:lstStyle/>
          <a:p>
            <a:pPr lvl="0" rtl="0">
              <a:spcBef>
                <a:spcPts val="0"/>
              </a:spcBef>
              <a:buNone/>
            </a:pPr>
            <a:r>
              <a:rPr lang="en" sz="6000" b="1"/>
              <a:t>Epilogue</a:t>
            </a:r>
            <a:r>
              <a:rPr lang="en" sz="6000"/>
              <a:t/>
            </a:r>
            <a:br>
              <a:rPr lang="en" sz="6000"/>
            </a:br>
            <a:r>
              <a:rPr lang="en" sz="6000"/>
              <a:t>Closing Thoughts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311700" y="869425"/>
            <a:ext cx="8520599" cy="3795900"/>
          </a:xfrm>
          <a:prstGeom prst="rect">
            <a:avLst/>
          </a:prstGeom>
        </p:spPr>
        <p:txBody>
          <a:bodyPr lIns="91425" tIns="91425" rIns="91425" bIns="91425" anchor="t" anchorCtr="0">
            <a:noAutofit/>
          </a:bodyPr>
          <a:lstStyle/>
          <a:p>
            <a:pPr lvl="0" algn="l" rtl="0">
              <a:spcBef>
                <a:spcPts val="0"/>
              </a:spcBef>
              <a:buNone/>
            </a:pPr>
            <a:r>
              <a:rPr lang="en" sz="4800"/>
              <a:t>Question: Is your “morning phone routine” more web based or app based?</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Shape 553"/>
          <p:cNvSpPr txBox="1">
            <a:spLocks noGrp="1"/>
          </p:cNvSpPr>
          <p:nvPr>
            <p:ph type="title"/>
          </p:nvPr>
        </p:nvSpPr>
        <p:spPr>
          <a:xfrm>
            <a:off x="311700" y="869425"/>
            <a:ext cx="8520599" cy="3795900"/>
          </a:xfrm>
          <a:prstGeom prst="rect">
            <a:avLst/>
          </a:prstGeom>
        </p:spPr>
        <p:txBody>
          <a:bodyPr lIns="91425" tIns="91425" rIns="91425" bIns="91425" anchor="t" anchorCtr="0">
            <a:noAutofit/>
          </a:bodyPr>
          <a:lstStyle/>
          <a:p>
            <a:pPr lvl="0" algn="l" rtl="0">
              <a:spcBef>
                <a:spcPts val="0"/>
              </a:spcBef>
              <a:buNone/>
            </a:pPr>
            <a:r>
              <a:rPr lang="en" sz="4800"/>
              <a:t>Question: Name a web app that’s more engaging than your top 5 apps?</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311700" y="869425"/>
            <a:ext cx="8520599" cy="3795900"/>
          </a:xfrm>
          <a:prstGeom prst="rect">
            <a:avLst/>
          </a:prstGeom>
        </p:spPr>
        <p:txBody>
          <a:bodyPr lIns="91425" tIns="91425" rIns="91425" bIns="91425" anchor="t" anchorCtr="0">
            <a:noAutofit/>
          </a:bodyPr>
          <a:lstStyle/>
          <a:p>
            <a:pPr lvl="0" algn="l" rtl="0">
              <a:spcBef>
                <a:spcPts val="0"/>
              </a:spcBef>
              <a:buNone/>
            </a:pPr>
            <a:r>
              <a:rPr lang="en" sz="4800"/>
              <a:t>Question: Should I do an app or mobile web site?</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311700" y="869425"/>
            <a:ext cx="8520599" cy="3795900"/>
          </a:xfrm>
          <a:prstGeom prst="rect">
            <a:avLst/>
          </a:prstGeom>
        </p:spPr>
        <p:txBody>
          <a:bodyPr lIns="91425" tIns="91425" rIns="91425" bIns="91425" anchor="t" anchorCtr="0">
            <a:noAutofit/>
          </a:bodyPr>
          <a:lstStyle/>
          <a:p>
            <a:pPr lvl="0" algn="l" rtl="0">
              <a:spcBef>
                <a:spcPts val="0"/>
              </a:spcBef>
              <a:buNone/>
            </a:pPr>
            <a:r>
              <a:rPr lang="en" sz="4800"/>
              <a:t>Answer: A mobile web site.</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a:spLocks noGrp="1"/>
          </p:cNvSpPr>
          <p:nvPr>
            <p:ph type="title"/>
          </p:nvPr>
        </p:nvSpPr>
        <p:spPr>
          <a:xfrm>
            <a:off x="311700" y="869425"/>
            <a:ext cx="8520599" cy="3795900"/>
          </a:xfrm>
          <a:prstGeom prst="rect">
            <a:avLst/>
          </a:prstGeom>
        </p:spPr>
        <p:txBody>
          <a:bodyPr lIns="91425" tIns="91425" rIns="91425" bIns="91425" anchor="t" anchorCtr="0">
            <a:noAutofit/>
          </a:bodyPr>
          <a:lstStyle/>
          <a:p>
            <a:pPr lvl="0" algn="l" rtl="0">
              <a:spcBef>
                <a:spcPts val="0"/>
              </a:spcBef>
              <a:buNone/>
            </a:pPr>
            <a:r>
              <a:rPr lang="en" sz="4800"/>
              <a:t>Answer: And maybe also an app …</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Shape 103"/>
          <p:cNvPicPr preferRelativeResize="0"/>
          <p:nvPr/>
        </p:nvPicPr>
        <p:blipFill rotWithShape="1">
          <a:blip r:embed="rId3">
            <a:alphaModFix/>
          </a:blip>
          <a:srcRect l="13631" r="13631"/>
          <a:stretch/>
        </p:blipFill>
        <p:spPr>
          <a:xfrm>
            <a:off x="0" y="0"/>
            <a:ext cx="9144001" cy="5260026"/>
          </a:xfrm>
          <a:prstGeom prst="rect">
            <a:avLst/>
          </a:prstGeom>
          <a:noFill/>
          <a:ln>
            <a:noFill/>
          </a:ln>
        </p:spPr>
      </p:pic>
      <p:sp>
        <p:nvSpPr>
          <p:cNvPr id="104" name="Shape 104"/>
          <p:cNvSpPr txBox="1">
            <a:spLocks noGrp="1"/>
          </p:cNvSpPr>
          <p:nvPr>
            <p:ph type="title"/>
          </p:nvPr>
        </p:nvSpPr>
        <p:spPr>
          <a:xfrm>
            <a:off x="311700" y="2825200"/>
            <a:ext cx="8520599" cy="2198999"/>
          </a:xfrm>
          <a:prstGeom prst="rect">
            <a:avLst/>
          </a:prstGeom>
          <a:solidFill>
            <a:srgbClr val="040406">
              <a:alpha val="36150"/>
            </a:srgbClr>
          </a:solidFill>
        </p:spPr>
        <p:txBody>
          <a:bodyPr lIns="91425" tIns="91425" rIns="91425" bIns="91425" anchor="ctr" anchorCtr="0">
            <a:noAutofit/>
          </a:bodyPr>
          <a:lstStyle/>
          <a:p>
            <a:pPr lvl="0" rtl="0">
              <a:spcBef>
                <a:spcPts val="0"/>
              </a:spcBef>
              <a:buNone/>
            </a:pPr>
            <a:r>
              <a:rPr lang="en" sz="6000" b="1"/>
              <a:t>Part I</a:t>
            </a:r>
            <a:r>
              <a:rPr lang="en" sz="6000"/>
              <a:t/>
            </a:r>
            <a:br>
              <a:rPr lang="en" sz="6000"/>
            </a:br>
            <a:r>
              <a:rPr lang="en" sz="6000"/>
              <a:t>Things happen. Fast.</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title"/>
          </p:nvPr>
        </p:nvSpPr>
        <p:spPr>
          <a:xfrm>
            <a:off x="311700" y="869425"/>
            <a:ext cx="8520599" cy="3795900"/>
          </a:xfrm>
          <a:prstGeom prst="rect">
            <a:avLst/>
          </a:prstGeom>
        </p:spPr>
        <p:txBody>
          <a:bodyPr lIns="91425" tIns="91425" rIns="91425" bIns="91425" anchor="t" anchorCtr="0">
            <a:noAutofit/>
          </a:bodyPr>
          <a:lstStyle/>
          <a:p>
            <a:pPr lvl="0" algn="l" rtl="0">
              <a:spcBef>
                <a:spcPts val="0"/>
              </a:spcBef>
              <a:buNone/>
            </a:pPr>
            <a:r>
              <a:rPr lang="en" sz="4800"/>
              <a:t>Answer: And maybe also an app … </a:t>
            </a:r>
            <a:r>
              <a:rPr lang="en" sz="4800">
                <a:solidFill>
                  <a:srgbClr val="FFFF00"/>
                </a:solidFill>
              </a:rPr>
              <a:t>if you have a strong brand people relate to.</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title"/>
          </p:nvPr>
        </p:nvSpPr>
        <p:spPr>
          <a:xfrm>
            <a:off x="311700" y="869425"/>
            <a:ext cx="8520599" cy="3795900"/>
          </a:xfrm>
          <a:prstGeom prst="rect">
            <a:avLst/>
          </a:prstGeom>
        </p:spPr>
        <p:txBody>
          <a:bodyPr lIns="91425" tIns="91425" rIns="91425" bIns="91425" anchor="t" anchorCtr="0">
            <a:noAutofit/>
          </a:bodyPr>
          <a:lstStyle/>
          <a:p>
            <a:pPr lvl="0" algn="l" rtl="0">
              <a:spcBef>
                <a:spcPts val="0"/>
              </a:spcBef>
              <a:buNone/>
            </a:pPr>
            <a:r>
              <a:rPr lang="en" sz="4800"/>
              <a:t>Answer: And maybe also an app … </a:t>
            </a:r>
            <a:r>
              <a:rPr lang="en" sz="4800">
                <a:solidFill>
                  <a:srgbClr val="FFFF00"/>
                </a:solidFill>
              </a:rPr>
              <a:t>if you can create regular usage habits.</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311700" y="869425"/>
            <a:ext cx="8520599" cy="3795900"/>
          </a:xfrm>
          <a:prstGeom prst="rect">
            <a:avLst/>
          </a:prstGeom>
        </p:spPr>
        <p:txBody>
          <a:bodyPr lIns="91425" tIns="91425" rIns="91425" bIns="91425" anchor="t" anchorCtr="0">
            <a:noAutofit/>
          </a:bodyPr>
          <a:lstStyle/>
          <a:p>
            <a:pPr lvl="0" algn="l" rtl="0">
              <a:spcBef>
                <a:spcPts val="0"/>
              </a:spcBef>
              <a:buNone/>
            </a:pPr>
            <a:r>
              <a:rPr lang="en" sz="4800"/>
              <a:t>Answer: And maybe also an app … </a:t>
            </a:r>
            <a:r>
              <a:rPr lang="en" sz="4800">
                <a:solidFill>
                  <a:srgbClr val="FFFF00"/>
                </a:solidFill>
              </a:rPr>
              <a:t>if offline is important.</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Shape 588"/>
          <p:cNvSpPr txBox="1">
            <a:spLocks noGrp="1"/>
          </p:cNvSpPr>
          <p:nvPr>
            <p:ph type="title"/>
          </p:nvPr>
        </p:nvSpPr>
        <p:spPr>
          <a:xfrm>
            <a:off x="311700" y="869425"/>
            <a:ext cx="8520599" cy="3795900"/>
          </a:xfrm>
          <a:prstGeom prst="rect">
            <a:avLst/>
          </a:prstGeom>
        </p:spPr>
        <p:txBody>
          <a:bodyPr lIns="91425" tIns="91425" rIns="91425" bIns="91425" anchor="t" anchorCtr="0">
            <a:noAutofit/>
          </a:bodyPr>
          <a:lstStyle/>
          <a:p>
            <a:pPr lvl="0" algn="l" rtl="0">
              <a:spcBef>
                <a:spcPts val="0"/>
              </a:spcBef>
              <a:buNone/>
            </a:pPr>
            <a:r>
              <a:rPr lang="en" sz="4800"/>
              <a:t>Answer: And maybe also an app … </a:t>
            </a:r>
            <a:r>
              <a:rPr lang="en" sz="4800">
                <a:solidFill>
                  <a:srgbClr val="FFFF00"/>
                </a:solidFill>
              </a:rPr>
              <a:t>if you want to integrate with the device ecosystem.</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Shape 593"/>
          <p:cNvSpPr txBox="1">
            <a:spLocks noGrp="1"/>
          </p:cNvSpPr>
          <p:nvPr>
            <p:ph type="title"/>
          </p:nvPr>
        </p:nvSpPr>
        <p:spPr>
          <a:xfrm>
            <a:off x="311700" y="869425"/>
            <a:ext cx="8520599" cy="3795900"/>
          </a:xfrm>
          <a:prstGeom prst="rect">
            <a:avLst/>
          </a:prstGeom>
        </p:spPr>
        <p:txBody>
          <a:bodyPr lIns="91425" tIns="91425" rIns="91425" bIns="91425" anchor="t" anchorCtr="0">
            <a:noAutofit/>
          </a:bodyPr>
          <a:lstStyle/>
          <a:p>
            <a:pPr lvl="0" algn="l" rtl="0">
              <a:spcBef>
                <a:spcPts val="0"/>
              </a:spcBef>
              <a:buNone/>
            </a:pPr>
            <a:r>
              <a:rPr lang="en" sz="4800"/>
              <a:t>Answer: And maybe also an app … </a:t>
            </a:r>
            <a:r>
              <a:rPr lang="en" sz="4800">
                <a:solidFill>
                  <a:srgbClr val="FFFF00"/>
                </a:solidFill>
              </a:rPr>
              <a:t>if you want a curated experience.</a:t>
            </a:r>
          </a:p>
          <a:p>
            <a:pPr lvl="0" rtl="0">
              <a:spcBef>
                <a:spcPts val="0"/>
              </a:spcBef>
              <a:buNone/>
            </a:pPr>
            <a:endParaRPr sz="60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Shape 598"/>
          <p:cNvPicPr preferRelativeResize="0"/>
          <p:nvPr/>
        </p:nvPicPr>
        <p:blipFill rotWithShape="1">
          <a:blip r:embed="rId3">
            <a:alphaModFix/>
          </a:blip>
          <a:srcRect t="455" b="445"/>
          <a:stretch/>
        </p:blipFill>
        <p:spPr>
          <a:xfrm>
            <a:off x="0" y="0"/>
            <a:ext cx="9143998" cy="5143500"/>
          </a:xfrm>
          <a:prstGeom prst="rect">
            <a:avLst/>
          </a:prstGeom>
          <a:noFill/>
          <a:ln>
            <a:noFill/>
          </a:ln>
        </p:spPr>
      </p:pic>
      <p:sp>
        <p:nvSpPr>
          <p:cNvPr id="599" name="Shape 599"/>
          <p:cNvSpPr txBox="1">
            <a:spLocks noGrp="1"/>
          </p:cNvSpPr>
          <p:nvPr>
            <p:ph type="body" idx="4294967295"/>
          </p:nvPr>
        </p:nvSpPr>
        <p:spPr>
          <a:xfrm>
            <a:off x="7621075" y="-8925"/>
            <a:ext cx="1526100" cy="747900"/>
          </a:xfrm>
          <a:prstGeom prst="rect">
            <a:avLst/>
          </a:prstGeom>
          <a:solidFill>
            <a:srgbClr val="000000"/>
          </a:solidFill>
          <a:ln>
            <a:noFill/>
          </a:ln>
        </p:spPr>
        <p:txBody>
          <a:bodyPr lIns="91425" tIns="91425" rIns="91425" bIns="91425" anchor="t" anchorCtr="0">
            <a:noAutofit/>
          </a:bodyPr>
          <a:lstStyle/>
          <a:p>
            <a:pPr lvl="0" algn="ctr" rtl="0">
              <a:spcBef>
                <a:spcPts val="0"/>
              </a:spcBef>
              <a:buNone/>
            </a:pPr>
            <a:r>
              <a:rPr lang="en" sz="3600">
                <a:solidFill>
                  <a:srgbClr val="FFFFFF"/>
                </a:solidFill>
                <a:latin typeface="Kameron"/>
                <a:ea typeface="Kameron"/>
                <a:cs typeface="Kameron"/>
                <a:sym typeface="Kameron"/>
              </a:rPr>
              <a:t>2017</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No-one has a clue what the landscape will look like</a:t>
            </a:r>
          </a:p>
          <a:p>
            <a:pPr lvl="0" algn="l" rtl="0">
              <a:spcBef>
                <a:spcPts val="0"/>
              </a:spcBef>
              <a:buNone/>
            </a:pPr>
            <a:endParaRPr sz="4800"/>
          </a:p>
          <a:p>
            <a:pPr lvl="0" rtl="0">
              <a:spcBef>
                <a:spcPts val="0"/>
              </a:spcBef>
              <a:buNone/>
            </a:pPr>
            <a:endParaRPr sz="6000"/>
          </a:p>
        </p:txBody>
      </p:sp>
      <p:sp>
        <p:nvSpPr>
          <p:cNvPr id="605" name="Shape 605"/>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2017</a:t>
            </a:r>
          </a:p>
        </p:txBody>
      </p:sp>
      <p:sp>
        <p:nvSpPr>
          <p:cNvPr id="606" name="Shape 606"/>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2 years in the future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Shape 611"/>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lvl="0" algn="l" rtl="0">
              <a:spcBef>
                <a:spcPts val="0"/>
              </a:spcBef>
              <a:buNone/>
            </a:pPr>
            <a:r>
              <a:rPr lang="en" sz="4800"/>
              <a:t>The consumer facing technology will change much faster than your backend and APIs.</a:t>
            </a:r>
          </a:p>
          <a:p>
            <a:pPr lvl="0" algn="l" rtl="0">
              <a:spcBef>
                <a:spcPts val="0"/>
              </a:spcBef>
              <a:buNone/>
            </a:pPr>
            <a:endParaRPr sz="4800"/>
          </a:p>
          <a:p>
            <a:pPr lvl="0" rtl="0">
              <a:spcBef>
                <a:spcPts val="0"/>
              </a:spcBef>
              <a:buNone/>
            </a:pPr>
            <a:endParaRPr sz="6000"/>
          </a:p>
        </p:txBody>
      </p:sp>
      <p:sp>
        <p:nvSpPr>
          <p:cNvPr id="612" name="Shape 612"/>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2017</a:t>
            </a:r>
          </a:p>
        </p:txBody>
      </p:sp>
      <p:sp>
        <p:nvSpPr>
          <p:cNvPr id="613" name="Shape 613"/>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2 years in the future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Shape 618"/>
          <p:cNvSpPr txBox="1">
            <a:spLocks noGrp="1"/>
          </p:cNvSpPr>
          <p:nvPr>
            <p:ph type="title"/>
          </p:nvPr>
        </p:nvSpPr>
        <p:spPr>
          <a:xfrm>
            <a:off x="311700" y="1680700"/>
            <a:ext cx="8520599" cy="2984699"/>
          </a:xfrm>
          <a:prstGeom prst="rect">
            <a:avLst/>
          </a:prstGeom>
        </p:spPr>
        <p:txBody>
          <a:bodyPr lIns="91425" tIns="91425" rIns="91425" bIns="91425" anchor="t" anchorCtr="0">
            <a:noAutofit/>
          </a:bodyPr>
          <a:lstStyle/>
          <a:p>
            <a:pPr algn="l" rtl="0">
              <a:spcBef>
                <a:spcPts val="0"/>
              </a:spcBef>
              <a:buNone/>
            </a:pPr>
            <a:r>
              <a:rPr lang="en" sz="4800"/>
              <a:t>Don’t underestimate the importance of touch.</a:t>
            </a:r>
          </a:p>
          <a:p>
            <a:pPr algn="l" rtl="0">
              <a:spcBef>
                <a:spcPts val="0"/>
              </a:spcBef>
              <a:buNone/>
            </a:pPr>
            <a:endParaRPr sz="4800"/>
          </a:p>
          <a:p>
            <a:pPr lvl="0" algn="l" rtl="0">
              <a:spcBef>
                <a:spcPts val="0"/>
              </a:spcBef>
              <a:buNone/>
            </a:pPr>
            <a:r>
              <a:rPr lang="en" sz="4800"/>
              <a:t>Seriously. Don’t.</a:t>
            </a:r>
          </a:p>
          <a:p>
            <a:pPr lvl="0" algn="l" rtl="0">
              <a:spcBef>
                <a:spcPts val="0"/>
              </a:spcBef>
              <a:buNone/>
            </a:pPr>
            <a:endParaRPr sz="4800"/>
          </a:p>
          <a:p>
            <a:pPr lvl="0" rtl="0">
              <a:spcBef>
                <a:spcPts val="0"/>
              </a:spcBef>
              <a:buNone/>
            </a:pPr>
            <a:endParaRPr sz="6000"/>
          </a:p>
        </p:txBody>
      </p:sp>
      <p:sp>
        <p:nvSpPr>
          <p:cNvPr id="619" name="Shape 619"/>
          <p:cNvSpPr txBox="1"/>
          <p:nvPr/>
        </p:nvSpPr>
        <p:spPr>
          <a:xfrm>
            <a:off x="311650" y="430900"/>
            <a:ext cx="8520599" cy="1173600"/>
          </a:xfrm>
          <a:prstGeom prst="rect">
            <a:avLst/>
          </a:prstGeom>
          <a:noFill/>
          <a:ln>
            <a:noFill/>
          </a:ln>
        </p:spPr>
        <p:txBody>
          <a:bodyPr lIns="91425" tIns="91425" rIns="91425" bIns="91425" anchor="ctr" anchorCtr="0">
            <a:noAutofit/>
          </a:bodyPr>
          <a:lstStyle/>
          <a:p>
            <a:pPr lvl="0" rtl="0">
              <a:spcBef>
                <a:spcPts val="0"/>
              </a:spcBef>
              <a:buNone/>
            </a:pPr>
            <a:r>
              <a:rPr lang="en" sz="6000">
                <a:solidFill>
                  <a:srgbClr val="FFFF00"/>
                </a:solidFill>
                <a:latin typeface="Kameron"/>
                <a:ea typeface="Kameron"/>
                <a:cs typeface="Kameron"/>
                <a:sym typeface="Kameron"/>
              </a:rPr>
              <a:t>2017</a:t>
            </a:r>
          </a:p>
        </p:txBody>
      </p:sp>
      <p:sp>
        <p:nvSpPr>
          <p:cNvPr id="620" name="Shape 620"/>
          <p:cNvSpPr txBox="1"/>
          <p:nvPr/>
        </p:nvSpPr>
        <p:spPr>
          <a:xfrm>
            <a:off x="387850" y="1352550"/>
            <a:ext cx="8520599" cy="328199"/>
          </a:xfrm>
          <a:prstGeom prst="rect">
            <a:avLst/>
          </a:prstGeom>
          <a:noFill/>
          <a:ln>
            <a:noFill/>
          </a:ln>
        </p:spPr>
        <p:txBody>
          <a:bodyPr lIns="91425" tIns="91425" rIns="91425" bIns="91425" anchor="ctr" anchorCtr="0">
            <a:noAutofit/>
          </a:bodyPr>
          <a:lstStyle/>
          <a:p>
            <a:pPr lvl="0" rtl="0">
              <a:spcBef>
                <a:spcPts val="0"/>
              </a:spcBef>
              <a:buNone/>
            </a:pPr>
            <a:r>
              <a:rPr lang="en">
                <a:solidFill>
                  <a:srgbClr val="FFFF00"/>
                </a:solidFill>
                <a:latin typeface="Kameron"/>
                <a:ea typeface="Kameron"/>
                <a:cs typeface="Kameron"/>
                <a:sym typeface="Kameron"/>
              </a:rPr>
              <a:t>2 years in the future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Shape 625"/>
          <p:cNvPicPr preferRelativeResize="0"/>
          <p:nvPr/>
        </p:nvPicPr>
        <p:blipFill rotWithShape="1">
          <a:blip r:embed="rId3">
            <a:alphaModFix/>
          </a:blip>
          <a:srcRect t="11684" b="11692"/>
          <a:stretch/>
        </p:blipFill>
        <p:spPr>
          <a:xfrm>
            <a:off x="0" y="0"/>
            <a:ext cx="9143999" cy="5260024"/>
          </a:xfrm>
          <a:prstGeom prst="rect">
            <a:avLst/>
          </a:prstGeom>
          <a:noFill/>
          <a:ln>
            <a:noFill/>
          </a:ln>
        </p:spPr>
      </p:pic>
      <p:sp>
        <p:nvSpPr>
          <p:cNvPr id="626" name="Shape 626"/>
          <p:cNvSpPr txBox="1">
            <a:spLocks noGrp="1"/>
          </p:cNvSpPr>
          <p:nvPr>
            <p:ph type="title"/>
          </p:nvPr>
        </p:nvSpPr>
        <p:spPr>
          <a:xfrm>
            <a:off x="311700" y="2368000"/>
            <a:ext cx="8520599" cy="2198999"/>
          </a:xfrm>
          <a:prstGeom prst="rect">
            <a:avLst/>
          </a:prstGeom>
          <a:solidFill>
            <a:srgbClr val="040406">
              <a:alpha val="36150"/>
            </a:srgbClr>
          </a:solidFill>
        </p:spPr>
        <p:txBody>
          <a:bodyPr lIns="91425" tIns="91425" rIns="91425" bIns="91425" anchor="ctr" anchorCtr="0">
            <a:noAutofit/>
          </a:bodyPr>
          <a:lstStyle/>
          <a:p>
            <a:pPr lvl="0" rtl="0">
              <a:spcBef>
                <a:spcPts val="0"/>
              </a:spcBef>
              <a:buNone/>
            </a:pPr>
            <a:r>
              <a:rPr lang="en" sz="6000" b="1"/>
              <a:t>The End</a:t>
            </a:r>
            <a:r>
              <a:rPr lang="en" sz="6000"/>
              <a:t/>
            </a:r>
            <a:br>
              <a:rPr lang="en" sz="6000"/>
            </a:br>
            <a:r>
              <a:rPr lang="en" sz="6000"/>
              <a:t>Any questions?</a:t>
            </a:r>
          </a:p>
        </p:txBody>
      </p:sp>
      <p:sp>
        <p:nvSpPr>
          <p:cNvPr id="627" name="Shape 627"/>
          <p:cNvSpPr txBox="1">
            <a:spLocks noGrp="1"/>
          </p:cNvSpPr>
          <p:nvPr>
            <p:ph type="title" idx="2"/>
          </p:nvPr>
        </p:nvSpPr>
        <p:spPr>
          <a:xfrm>
            <a:off x="311700" y="4714325"/>
            <a:ext cx="8520599" cy="545699"/>
          </a:xfrm>
          <a:prstGeom prst="rect">
            <a:avLst/>
          </a:prstGeom>
          <a:solidFill>
            <a:srgbClr val="040406">
              <a:alpha val="36150"/>
            </a:srgbClr>
          </a:solidFill>
        </p:spPr>
        <p:txBody>
          <a:bodyPr lIns="91425" tIns="91425" rIns="91425" bIns="91425" anchor="ctr" anchorCtr="0">
            <a:noAutofit/>
          </a:bodyPr>
          <a:lstStyle/>
          <a:p>
            <a:pPr lvl="0" rtl="0">
              <a:spcBef>
                <a:spcPts val="0"/>
              </a:spcBef>
              <a:buNone/>
            </a:pPr>
            <a:r>
              <a:rPr lang="en" sz="2000" dirty="0">
                <a:solidFill>
                  <a:schemeClr val="tx1"/>
                </a:solidFill>
                <a:latin typeface="Kameron" panose="020B0604020202020204" charset="0"/>
              </a:rPr>
              <a:t>All images copyright Eon Productions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TotalTime>
  <Words>1432</Words>
  <Application>Microsoft Macintosh PowerPoint</Application>
  <PresentationFormat>On-screen Show (16:9)</PresentationFormat>
  <Paragraphs>238</Paragraphs>
  <Slides>99</Slides>
  <Notes>99</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99</vt:i4>
      </vt:variant>
    </vt:vector>
  </HeadingPairs>
  <TitlesOfParts>
    <vt:vector size="101" baseType="lpstr">
      <vt:lpstr>Kameron</vt:lpstr>
      <vt:lpstr>simple-dark-2</vt:lpstr>
      <vt:lpstr> Yet Another Apps vs Web Presentation  Jon Marks @McBoof </vt:lpstr>
      <vt:lpstr>Prologue Hello, I’m Jon.</vt:lpstr>
      <vt:lpstr>Spent half my life in Africa. And the other half up North.</vt:lpstr>
      <vt:lpstr>4 kids. Boy. Girl. Pugpig. Boy.</vt:lpstr>
      <vt:lpstr>PowerPoint Presentation</vt:lpstr>
      <vt:lpstr>Aging left wing, tree hugging, open standards obsessed hippy. </vt:lpstr>
      <vt:lpstr>This is the year I used to confidently predict would be the death of the app. </vt:lpstr>
      <vt:lpstr>But now I’m not so sure …. </vt:lpstr>
      <vt:lpstr>Part I Things happen. Fast.</vt:lpstr>
      <vt:lpstr>Research Program at DARPA starts talking about the Internet</vt:lpstr>
      <vt:lpstr>PowerPoint Presentation</vt:lpstr>
      <vt:lpstr>20 Bond movies 5 Bond actors 44 years of progress</vt:lpstr>
      <vt:lpstr>PowerPoint Presentation</vt:lpstr>
      <vt:lpstr>You probably had a BlackBerry when you watched Casino Royale. </vt:lpstr>
      <vt:lpstr>Symbian Windows Mobile 6  RIM Linux </vt:lpstr>
      <vt:lpstr>iPhone 1, iPhone OS 1</vt:lpstr>
      <vt:lpstr>PowerPoint Presentation</vt:lpstr>
      <vt:lpstr>WHATWG published the First Public Working Draft of the HTML5 specification</vt:lpstr>
      <vt:lpstr>Android 1.0 </vt:lpstr>
      <vt:lpstr>Android 1.5 (Cupcake) </vt:lpstr>
      <vt:lpstr>iTab iSlate iPad 1 </vt:lpstr>
      <vt:lpstr>Windows Phone 7 (7% US) </vt:lpstr>
      <vt:lpstr>PowerPoint Presentation</vt:lpstr>
      <vt:lpstr>New kids on the block: Uber, AirBnB, SnapChat </vt:lpstr>
      <vt:lpstr>Apple CarPlay Android Auto  </vt:lpstr>
      <vt:lpstr>Apple Watch  </vt:lpstr>
      <vt:lpstr>iOS 9 (Force 3D Touch) Android Marshmallow  </vt:lpstr>
      <vt:lpstr>PowerPoint Presentation</vt:lpstr>
      <vt:lpstr>&gt; 1.0 Billion iOS Devices &gt; 1.5 Billion Android Devices  </vt:lpstr>
      <vt:lpstr>Snapchat &gt; $15 billion AirBnB     &gt; $25 billion Uber       &gt; $50 billion </vt:lpstr>
      <vt:lpstr>Smartphone set to become the biggest consumer product in history  </vt:lpstr>
      <vt:lpstr>The obligatory chart </vt:lpstr>
      <vt:lpstr>So compare apps and web with an eye to the future.  </vt:lpstr>
      <vt:lpstr>Part II Smartphones are smart.</vt:lpstr>
      <vt:lpstr>“We need to provide a lean, fast, cut down experience for mobile users.”  </vt:lpstr>
      <vt:lpstr>Um, no we don’t.  </vt:lpstr>
      <vt:lpstr>Your phone is more powerful than your previous laptop.  </vt:lpstr>
      <vt:lpstr>It is always with you, it knows where you are, and it pays for things.  </vt:lpstr>
      <vt:lpstr>The average person unlocks his or her smartphone 110 times each day.  </vt:lpstr>
      <vt:lpstr>Touch UIs are for everyone. Ages 2 - 120.  </vt:lpstr>
      <vt:lpstr>For many people, keyboard are an optional extra.  </vt:lpstr>
      <vt:lpstr>So compare apps and web in a world where mobile and touch dominate mouse and keyboard.  </vt:lpstr>
      <vt:lpstr>Pause for Thought Tweet on #gilbane</vt:lpstr>
      <vt:lpstr>Part III The OS Wars are over.</vt:lpstr>
      <vt:lpstr>BlackBerry Priv launches </vt:lpstr>
      <vt:lpstr>WTF!!?! They’re still around? </vt:lpstr>
      <vt:lpstr>MS Project Astoria shelved MS Project Islandwood lives? </vt:lpstr>
      <vt:lpstr>Windows 10 Mobile launches </vt:lpstr>
      <vt:lpstr>PowerPoint Presentation</vt:lpstr>
      <vt:lpstr>Operating systems are expanding into platforms </vt:lpstr>
      <vt:lpstr>So compare apps and web in the context of two dominant yet different mobile platforms.  </vt:lpstr>
      <vt:lpstr>Part IV Actually, what’s an app?</vt:lpstr>
      <vt:lpstr>Apps are written in native code. Mobile web in HTML/CSS/JavaScript.</vt:lpstr>
      <vt:lpstr>Apps are distributed through stores or ecosystems. Mobile web is just there.</vt:lpstr>
      <vt:lpstr>Mobile web is accessed via URLs. Apps aren’t?</vt:lpstr>
      <vt:lpstr>Apps are silos. Mobile web is searchable and shareable.</vt:lpstr>
      <vt:lpstr>Both Android Marshmallow and iOS 9 support app indexing and proper deep linking  </vt:lpstr>
      <vt:lpstr>Apps are explicitly installed. Mobile web is just there.  Unless they’re streamed.</vt:lpstr>
      <vt:lpstr>Google App Streaming. iOS will follow.</vt:lpstr>
      <vt:lpstr>Apps run in different runtimes - not a browser.</vt:lpstr>
      <vt:lpstr>So compare apps and web but note that the consumer facing difference is blurring.  </vt:lpstr>
      <vt:lpstr>Part V What about standards?</vt:lpstr>
      <vt:lpstr>W3C decided that they would not continue to evolve HTML. The future, they believed was XML. </vt:lpstr>
      <vt:lpstr>Sony stop selling Betamax tapes. </vt:lpstr>
      <vt:lpstr>Adobe says stop using Flash. </vt:lpstr>
      <vt:lpstr>The W3C is slow. Features talk, standards follow.</vt:lpstr>
      <vt:lpstr>Google AMP. Apple News. Facebook Instant Articles.</vt:lpstr>
      <vt:lpstr>And are the standards even the right standards for the future?</vt:lpstr>
      <vt:lpstr>The Big Reverse?</vt:lpstr>
      <vt:lpstr>Many devices won’t have browsers at all  ...</vt:lpstr>
      <vt:lpstr>So compare apps and web remembering that consumers don’t care about standards, and they decide what wins.  </vt:lpstr>
      <vt:lpstr>Part VI Head to Head.</vt:lpstr>
      <vt:lpstr>It’s almost always more cost effective to build a mobile web site. </vt:lpstr>
      <vt:lpstr>A Web App looks the same on all operating systems (because you only have to write one)</vt:lpstr>
      <vt:lpstr>Performance is better with native code. </vt:lpstr>
      <vt:lpstr>Apps are built only for touch, while web is distracted by keyboard and mouse. </vt:lpstr>
      <vt:lpstr>Offline is still harder with web technology - appcache and local storage still flakey </vt:lpstr>
      <vt:lpstr>Apps have full access to device features. The Web APIs are catching up. </vt:lpstr>
      <vt:lpstr>Apps can push. A web app does not exist unless you have an open tab looking after it. But watch Chrome service workers and push notifications.</vt:lpstr>
      <vt:lpstr>People pay more seamlessly through ecosystems.  Is Paypal closest to solving this for the web? </vt:lpstr>
      <vt:lpstr>Someone else is moderating, approving, censoring your app in their ecosystem. </vt:lpstr>
      <vt:lpstr>You can throw any old shit on a web site. </vt:lpstr>
      <vt:lpstr>So compare apps and web as the technical capabilities are merging. It’s the Ecosystems and UI that differ more.  </vt:lpstr>
      <vt:lpstr>Epilogue Closing Thoughts</vt:lpstr>
      <vt:lpstr>Question: Is your “morning phone routine” more web based or app based? </vt:lpstr>
      <vt:lpstr>Question: Name a web app that’s more engaging than your top 5 apps? </vt:lpstr>
      <vt:lpstr>Question: Should I do an app or mobile web site? </vt:lpstr>
      <vt:lpstr>Answer: A mobile web site. </vt:lpstr>
      <vt:lpstr>Answer: And maybe also an app … </vt:lpstr>
      <vt:lpstr>Answer: And maybe also an app … if you have a strong brand people relate to. </vt:lpstr>
      <vt:lpstr>Answer: And maybe also an app … if you can create regular usage habits. </vt:lpstr>
      <vt:lpstr>Answer: And maybe also an app … if offline is important. </vt:lpstr>
      <vt:lpstr>Answer: And maybe also an app … if you want to integrate with the device ecosystem. </vt:lpstr>
      <vt:lpstr>Answer: And maybe also an app … if you want a curated experience. </vt:lpstr>
      <vt:lpstr>PowerPoint Presentation</vt:lpstr>
      <vt:lpstr>No-one has a clue what the landscape will look like  </vt:lpstr>
      <vt:lpstr>The consumer facing technology will change much faster than your backend and APIs.  </vt:lpstr>
      <vt:lpstr>Don’t underestimate the importance of touch.  Seriously. Don’t.  </vt:lpstr>
      <vt:lpstr>The End Any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Yet Another Apps vs Web Presentation  Jon Marks @McBoof</dc:title>
  <dc:creator>Jon Marks</dc:creator>
  <cp:lastModifiedBy>Frank Gilbane</cp:lastModifiedBy>
  <cp:revision>10</cp:revision>
  <dcterms:modified xsi:type="dcterms:W3CDTF">2015-12-01T22:17:36Z</dcterms:modified>
</cp:coreProperties>
</file>