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</p:sldMasterIdLst>
  <p:notesMasterIdLst>
    <p:notesMasterId r:id="rId58"/>
  </p:notesMasterIdLst>
  <p:sldIdLst>
    <p:sldId id="269" r:id="rId2"/>
    <p:sldId id="270" r:id="rId3"/>
    <p:sldId id="289" r:id="rId4"/>
    <p:sldId id="268" r:id="rId5"/>
    <p:sldId id="277" r:id="rId6"/>
    <p:sldId id="301" r:id="rId7"/>
    <p:sldId id="313" r:id="rId8"/>
    <p:sldId id="315" r:id="rId9"/>
    <p:sldId id="316" r:id="rId10"/>
    <p:sldId id="314" r:id="rId11"/>
    <p:sldId id="302" r:id="rId12"/>
    <p:sldId id="317" r:id="rId13"/>
    <p:sldId id="318" r:id="rId14"/>
    <p:sldId id="288" r:id="rId15"/>
    <p:sldId id="292" r:id="rId16"/>
    <p:sldId id="339" r:id="rId17"/>
    <p:sldId id="290" r:id="rId18"/>
    <p:sldId id="333" r:id="rId19"/>
    <p:sldId id="334" r:id="rId20"/>
    <p:sldId id="332" r:id="rId21"/>
    <p:sldId id="350" r:id="rId22"/>
    <p:sldId id="309" r:id="rId23"/>
    <p:sldId id="306" r:id="rId24"/>
    <p:sldId id="307" r:id="rId25"/>
    <p:sldId id="303" r:id="rId26"/>
    <p:sldId id="320" r:id="rId27"/>
    <p:sldId id="321" r:id="rId28"/>
    <p:sldId id="322" r:id="rId29"/>
    <p:sldId id="323" r:id="rId30"/>
    <p:sldId id="326" r:id="rId31"/>
    <p:sldId id="327" r:id="rId32"/>
    <p:sldId id="328" r:id="rId33"/>
    <p:sldId id="329" r:id="rId34"/>
    <p:sldId id="330" r:id="rId35"/>
    <p:sldId id="310" r:id="rId36"/>
    <p:sldId id="311" r:id="rId37"/>
    <p:sldId id="312" r:id="rId38"/>
    <p:sldId id="340" r:id="rId39"/>
    <p:sldId id="308" r:id="rId40"/>
    <p:sldId id="341" r:id="rId41"/>
    <p:sldId id="337" r:id="rId42"/>
    <p:sldId id="338" r:id="rId43"/>
    <p:sldId id="293" r:id="rId44"/>
    <p:sldId id="294" r:id="rId45"/>
    <p:sldId id="295" r:id="rId46"/>
    <p:sldId id="300" r:id="rId47"/>
    <p:sldId id="335" r:id="rId48"/>
    <p:sldId id="342" r:id="rId49"/>
    <p:sldId id="347" r:id="rId50"/>
    <p:sldId id="344" r:id="rId51"/>
    <p:sldId id="345" r:id="rId52"/>
    <p:sldId id="346" r:id="rId53"/>
    <p:sldId id="298" r:id="rId54"/>
    <p:sldId id="348" r:id="rId55"/>
    <p:sldId id="349" r:id="rId56"/>
    <p:sldId id="299" r:id="rId5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806"/>
    <a:srgbClr val="6D8748"/>
    <a:srgbClr val="FEEDBC"/>
    <a:srgbClr val="638EA0"/>
    <a:srgbClr val="6D9DAF"/>
    <a:srgbClr val="DFB76A"/>
    <a:srgbClr val="79ADBD"/>
    <a:srgbClr val="698F80"/>
    <a:srgbClr val="BAB6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8701" autoAdjust="0"/>
  </p:normalViewPr>
  <p:slideViewPr>
    <p:cSldViewPr snapToGrid="0" snapToObjects="1">
      <p:cViewPr>
        <p:scale>
          <a:sx n="100" d="100"/>
          <a:sy n="100" d="100"/>
        </p:scale>
        <p:origin x="-408" y="-6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0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C001E-C18D-EC4B-9BCB-A3357A39BBB6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97B28-EB40-5F42-9C5F-ABBBE8227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0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73600" lvl="0" indent="-17373600">
              <a:spcBef>
                <a:spcPts val="0"/>
              </a:spcBef>
              <a:buClr>
                <a:srgbClr val="2199B8"/>
              </a:buClr>
              <a:buSzPct val="25000"/>
              <a:buNone/>
            </a:pPr>
            <a:r>
              <a:rPr lang="en-US" sz="900" b="1" dirty="0" smtClean="0">
                <a:solidFill>
                  <a:schemeClr val="dk2"/>
                </a:solidFill>
                <a:ea typeface="Helvetica Neue"/>
                <a:cs typeface="Helvetica Neue"/>
                <a:sym typeface="Helvetica Neue"/>
              </a:rPr>
              <a:t>Think</a:t>
            </a:r>
            <a:r>
              <a:rPr lang="en-US" sz="900" b="1" baseline="0" dirty="0" smtClean="0">
                <a:solidFill>
                  <a:schemeClr val="dk2"/>
                </a:solidFill>
                <a:ea typeface="Helvetica Neue"/>
                <a:cs typeface="Helvetica Neue"/>
                <a:sym typeface="Helvetica Neue"/>
              </a:rPr>
              <a:t> like an Engineer:</a:t>
            </a:r>
          </a:p>
          <a:p>
            <a:pPr marL="17373600" lvl="0" indent="-17373600">
              <a:spcBef>
                <a:spcPts val="0"/>
              </a:spcBef>
              <a:buClr>
                <a:srgbClr val="2199B8"/>
              </a:buClr>
              <a:buSzPct val="25000"/>
              <a:buNone/>
            </a:pPr>
            <a:r>
              <a:rPr lang="en-US" sz="900" b="1" baseline="0" dirty="0" smtClean="0">
                <a:solidFill>
                  <a:schemeClr val="dk2"/>
                </a:solidFill>
                <a:ea typeface="Helvetica Neue"/>
                <a:cs typeface="Helvetica Neue"/>
                <a:sym typeface="Helvetica Neue"/>
              </a:rPr>
              <a:t>Marketing Automation IS coding!</a:t>
            </a:r>
          </a:p>
          <a:p>
            <a:pPr marL="17373600" lvl="0" indent="-17373600">
              <a:spcBef>
                <a:spcPts val="0"/>
              </a:spcBef>
              <a:buClr>
                <a:srgbClr val="2199B8"/>
              </a:buClr>
              <a:buSzPct val="25000"/>
              <a:buNone/>
            </a:pPr>
            <a:r>
              <a:rPr lang="en-US" sz="900" b="0" baseline="0" dirty="0" smtClean="0">
                <a:solidFill>
                  <a:schemeClr val="dk2"/>
                </a:solidFill>
                <a:ea typeface="Helvetica Neue"/>
                <a:cs typeface="Helvetica Neue"/>
                <a:sym typeface="Helvetica Neue"/>
              </a:rPr>
              <a:t>Allows you to better understand the complex system of Marketing Automation</a:t>
            </a:r>
          </a:p>
          <a:p>
            <a:pPr marL="17373600" lvl="0" indent="-17373600">
              <a:spcBef>
                <a:spcPts val="0"/>
              </a:spcBef>
              <a:buClr>
                <a:srgbClr val="2199B8"/>
              </a:buClr>
              <a:buSzPct val="25000"/>
              <a:buNone/>
            </a:pPr>
            <a:r>
              <a:rPr lang="en-US" sz="900" b="0" baseline="0" dirty="0" smtClean="0">
                <a:solidFill>
                  <a:schemeClr val="dk2"/>
                </a:solidFill>
                <a:ea typeface="Helvetica Neue"/>
                <a:cs typeface="Helvetica Neue"/>
                <a:sym typeface="Helvetica Neue"/>
              </a:rPr>
              <a:t>Capture more value from creative hacks to get more out of your Marketing Automation</a:t>
            </a:r>
          </a:p>
          <a:p>
            <a:pPr marL="17373600" lvl="0" indent="-17373600">
              <a:spcBef>
                <a:spcPts val="0"/>
              </a:spcBef>
              <a:buClr>
                <a:srgbClr val="2199B8"/>
              </a:buClr>
              <a:buSzPct val="25000"/>
              <a:buNone/>
            </a:pPr>
            <a:r>
              <a:rPr lang="en-US" sz="900" b="0" baseline="0" dirty="0" smtClean="0">
                <a:solidFill>
                  <a:schemeClr val="dk2"/>
                </a:solidFill>
                <a:ea typeface="Helvetica Neue"/>
                <a:cs typeface="Helvetica Neue"/>
                <a:sym typeface="Helvetica Neue"/>
              </a:rPr>
              <a:t>Create a better customer experience throughout the customer lifecycle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0907-053D-4ED0-AC50-E92932B515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8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7D-0E72-0C45-8026-A5DD33E32134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8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7D-0E72-0C45-8026-A5DD33E32134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22A8-56FE-124D-A971-8A04886F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5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7D-0E72-0C45-8026-A5DD33E32134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22A8-56FE-124D-A971-8A04886F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95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1569" y="1677830"/>
            <a:ext cx="6858000" cy="1790700"/>
          </a:xfrm>
          <a:prstGeom prst="rect">
            <a:avLst/>
          </a:prstGeom>
        </p:spPr>
        <p:txBody>
          <a:bodyPr anchor="ctr" anchorCtr="0"/>
          <a:lstStyle>
            <a:lvl1pPr algn="ctr" defTabSz="6858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lang="en-US" sz="4500" b="1" kern="1200" spc="-8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add Statement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30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7D-0E72-0C45-8026-A5DD33E32134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22A8-56FE-124D-A971-8A04886F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9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7D-0E72-0C45-8026-A5DD33E32134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22A8-56FE-124D-A971-8A04886F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6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7D-0E72-0C45-8026-A5DD33E32134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22A8-56FE-124D-A971-8A04886F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1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7D-0E72-0C45-8026-A5DD33E32134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22A8-56FE-124D-A971-8A04886F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7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7D-0E72-0C45-8026-A5DD33E32134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22A8-56FE-124D-A971-8A04886F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79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7D-0E72-0C45-8026-A5DD33E32134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22A8-56FE-124D-A971-8A04886F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01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7D-0E72-0C45-8026-A5DD33E32134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5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157D-0E72-0C45-8026-A5DD33E32134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22A8-56FE-124D-A971-8A04886F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0157D-0E72-0C45-8026-A5DD33E32134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822A8-56FE-124D-A971-8A04886F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2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vies-the_0036835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t="13086" r="10235" b="13580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" y="1609597"/>
            <a:ext cx="9144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HACKING MARKETING</a:t>
            </a:r>
            <a:endParaRPr lang="en-US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51564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Scott Brinker</a:t>
            </a:r>
            <a:endParaRPr lang="en-US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" y="3334795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@chiefmartec</a:t>
            </a:r>
            <a:endParaRPr lang="en-US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 descr="chiefmartec.com_Black 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3" y="123943"/>
            <a:ext cx="3083560" cy="58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1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2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t="8889" r="6478" b="37531"/>
          <a:stretch/>
        </p:blipFill>
        <p:spPr>
          <a:xfrm>
            <a:off x="489740" y="571500"/>
            <a:ext cx="8238028" cy="388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1" y="2131192"/>
            <a:ext cx="3581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Marketing</a:t>
            </a:r>
            <a:endParaRPr lang="en-US" sz="3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0300" y="1892409"/>
            <a:ext cx="3721099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Software</a:t>
            </a:r>
            <a:br>
              <a:rPr lang="en-US" sz="3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3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Development</a:t>
            </a:r>
            <a:endParaRPr lang="en-US" sz="3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685800"/>
            <a:ext cx="29083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</a:t>
            </a:r>
            <a:b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fair!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Both</a:t>
            </a:r>
            <a:b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professions</a:t>
            </a:r>
            <a:b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have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those</a:t>
            </a:r>
            <a:b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things!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31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-3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5" t="10123" r="17954" b="36296"/>
          <a:stretch/>
        </p:blipFill>
        <p:spPr>
          <a:xfrm>
            <a:off x="1664227" y="571500"/>
            <a:ext cx="5838254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2800" y="1781776"/>
            <a:ext cx="243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Digital</a:t>
            </a:r>
            <a:br>
              <a:rPr lang="en-US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World</a:t>
            </a:r>
            <a:endParaRPr lang="en-US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400" y="2196169"/>
            <a:ext cx="2692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Marketing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7565" y="1995089"/>
            <a:ext cx="3425936" cy="98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Software Development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0678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9" t="20847" r="7533" b="3072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6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R_email_screens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57" y="1362213"/>
            <a:ext cx="3904488" cy="1358083"/>
          </a:xfrm>
          <a:prstGeom prst="rect">
            <a:avLst/>
          </a:prstGeom>
        </p:spPr>
      </p:pic>
      <p:pic>
        <p:nvPicPr>
          <p:cNvPr id="6" name="Picture 5" descr="NR_email(3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57" y="2781300"/>
            <a:ext cx="3899243" cy="2032000"/>
          </a:xfrm>
          <a:prstGeom prst="rect">
            <a:avLst/>
          </a:prstGeom>
        </p:spPr>
      </p:pic>
      <p:sp>
        <p:nvSpPr>
          <p:cNvPr id="7" name="Text Placeholder 1"/>
          <p:cNvSpPr txBox="1">
            <a:spLocks/>
          </p:cNvSpPr>
          <p:nvPr/>
        </p:nvSpPr>
        <p:spPr>
          <a:xfrm>
            <a:off x="376430" y="291490"/>
            <a:ext cx="8391141" cy="4798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elvetica Neue"/>
                <a:cs typeface="Helvetica Neue"/>
                <a:sym typeface="Helvetica Neue"/>
              </a:rPr>
              <a:t>Thinking Like 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elvetica Neue"/>
                <a:cs typeface="Helvetica Neue"/>
                <a:sym typeface="Helvetica Neue"/>
              </a:rPr>
              <a:t>an Engineer</a:t>
            </a:r>
          </a:p>
          <a:p>
            <a:pPr marL="0" indent="0" algn="ctr">
              <a:buNone/>
            </a:pPr>
            <a:endParaRPr lang="en-US" sz="3600" b="1" dirty="0" smtClean="0">
              <a:solidFill>
                <a:srgbClr val="555555"/>
              </a:solidFill>
              <a:latin typeface="+mj-lt"/>
              <a:ea typeface="Helvetica Neue"/>
              <a:cs typeface="Helvetica Neue"/>
              <a:sym typeface="Helvetica Neue"/>
            </a:endParaRPr>
          </a:p>
          <a:p>
            <a:pPr marL="0" indent="0" algn="ctr">
              <a:buNone/>
            </a:pPr>
            <a:endParaRPr lang="en-US" b="1" dirty="0">
              <a:latin typeface="+mj-lt"/>
            </a:endParaRPr>
          </a:p>
        </p:txBody>
      </p:sp>
      <p:sp>
        <p:nvSpPr>
          <p:cNvPr id="8" name="Shape 5154"/>
          <p:cNvSpPr txBox="1">
            <a:spLocks/>
          </p:cNvSpPr>
          <p:nvPr/>
        </p:nvSpPr>
        <p:spPr>
          <a:xfrm>
            <a:off x="668867" y="1015982"/>
            <a:ext cx="3699934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1" dirty="0" smtClean="0">
                <a:solidFill>
                  <a:schemeClr val="dk2"/>
                </a:solidFill>
                <a:latin typeface="+mj-lt"/>
                <a:ea typeface="Helvetica Neue"/>
                <a:cs typeface="Helvetica Neue"/>
                <a:sym typeface="Helvetica Neue"/>
              </a:rPr>
              <a:t>In Marketing Automation</a:t>
            </a:r>
            <a:endParaRPr lang="en-US" sz="1800" b="1" dirty="0">
              <a:solidFill>
                <a:schemeClr val="dk2"/>
              </a:solidFill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Shape 5155"/>
          <p:cNvSpPr txBox="1">
            <a:spLocks/>
          </p:cNvSpPr>
          <p:nvPr/>
        </p:nvSpPr>
        <p:spPr>
          <a:xfrm>
            <a:off x="4775201" y="1015982"/>
            <a:ext cx="3911600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0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1" dirty="0" smtClean="0">
                <a:solidFill>
                  <a:schemeClr val="dk2"/>
                </a:solidFill>
                <a:latin typeface="+mj-lt"/>
                <a:ea typeface="Helvetica Neue"/>
                <a:cs typeface="Helvetica Neue"/>
                <a:sym typeface="Helvetica Neue"/>
              </a:rPr>
              <a:t>In Pseudo Code</a:t>
            </a:r>
            <a:endParaRPr lang="en-US" sz="1800" b="1" dirty="0">
              <a:solidFill>
                <a:schemeClr val="dk2"/>
              </a:solidFill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75193" y="1362214"/>
            <a:ext cx="3928540" cy="34510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775193" y="1362214"/>
            <a:ext cx="3928540" cy="3379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>
                <a:latin typeface="Consolas"/>
                <a:cs typeface="Consolas"/>
              </a:rPr>
              <a:t>for(</a:t>
            </a:r>
            <a:r>
              <a:rPr lang="en-US" sz="1100" b="1" dirty="0" err="1">
                <a:latin typeface="Consolas"/>
                <a:cs typeface="Consolas"/>
              </a:rPr>
              <a:t>MktoLead</a:t>
            </a:r>
            <a:r>
              <a:rPr lang="en-US" sz="1100" b="1" dirty="0">
                <a:latin typeface="Consolas"/>
                <a:cs typeface="Consolas"/>
              </a:rPr>
              <a:t> lead in leads[]){</a:t>
            </a:r>
          </a:p>
          <a:p>
            <a:pPr>
              <a:lnSpc>
                <a:spcPct val="150000"/>
              </a:lnSpc>
            </a:pPr>
            <a:endParaRPr lang="en-US" sz="1100" b="1" dirty="0">
              <a:latin typeface="Consolas"/>
              <a:cs typeface="Consolas"/>
            </a:endParaRPr>
          </a:p>
          <a:p>
            <a:pPr>
              <a:lnSpc>
                <a:spcPct val="150000"/>
              </a:lnSpc>
            </a:pPr>
            <a:r>
              <a:rPr lang="en-US" sz="1100" b="1" dirty="0" smtClean="0">
                <a:latin typeface="Consolas"/>
                <a:cs typeface="Consolas"/>
              </a:rPr>
              <a:t>  if </a:t>
            </a:r>
            <a:r>
              <a:rPr lang="en-US" sz="1100" b="1" dirty="0">
                <a:latin typeface="Consolas"/>
                <a:cs typeface="Consolas"/>
              </a:rPr>
              <a:t>(!</a:t>
            </a:r>
            <a:r>
              <a:rPr lang="en-US" sz="1100" b="1" dirty="0" err="1">
                <a:latin typeface="Consolas"/>
                <a:cs typeface="Consolas"/>
              </a:rPr>
              <a:t>lead.email.contains</a:t>
            </a:r>
            <a:r>
              <a:rPr lang="en-US" sz="1100" b="1" dirty="0">
                <a:latin typeface="Consolas"/>
                <a:cs typeface="Consolas"/>
              </a:rPr>
              <a:t>(@</a:t>
            </a:r>
            <a:r>
              <a:rPr lang="en-US" sz="1100" b="1" dirty="0" err="1">
                <a:latin typeface="Consolas"/>
                <a:cs typeface="Consolas"/>
              </a:rPr>
              <a:t>newrelic.com</a:t>
            </a:r>
            <a:r>
              <a:rPr lang="en-US" sz="1100" b="1" dirty="0">
                <a:latin typeface="Consolas"/>
                <a:cs typeface="Consolas"/>
              </a:rPr>
              <a:t>) &amp; 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latin typeface="Consolas"/>
                <a:cs typeface="Consolas"/>
              </a:rPr>
              <a:t>	</a:t>
            </a:r>
            <a:r>
              <a:rPr lang="en-US" sz="1100" b="1" dirty="0" err="1">
                <a:latin typeface="Consolas"/>
                <a:cs typeface="Consolas"/>
              </a:rPr>
              <a:t>lead.mktoOwnerID</a:t>
            </a:r>
            <a:r>
              <a:rPr lang="en-US" sz="1100" b="1" dirty="0">
                <a:latin typeface="Consolas"/>
                <a:cs typeface="Consolas"/>
              </a:rPr>
              <a:t> = “005400000025zP6” &amp;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latin typeface="Consolas"/>
                <a:cs typeface="Consolas"/>
              </a:rPr>
              <a:t>	</a:t>
            </a:r>
            <a:r>
              <a:rPr lang="en-US" sz="1100" b="1" dirty="0" err="1">
                <a:latin typeface="Consolas"/>
                <a:cs typeface="Consolas"/>
              </a:rPr>
              <a:t>lead.source</a:t>
            </a:r>
            <a:r>
              <a:rPr lang="en-US" sz="1100" b="1" dirty="0">
                <a:latin typeface="Consolas"/>
                <a:cs typeface="Consolas"/>
              </a:rPr>
              <a:t> = “Website Live Chat”){</a:t>
            </a:r>
          </a:p>
          <a:p>
            <a:pPr>
              <a:lnSpc>
                <a:spcPct val="150000"/>
              </a:lnSpc>
            </a:pPr>
            <a:endParaRPr lang="en-US" sz="1100" b="1" dirty="0">
              <a:latin typeface="Consolas"/>
              <a:cs typeface="Consolas"/>
            </a:endParaRPr>
          </a:p>
          <a:p>
            <a:pPr>
              <a:lnSpc>
                <a:spcPct val="150000"/>
              </a:lnSpc>
            </a:pPr>
            <a:r>
              <a:rPr lang="en-US" sz="1100" b="1" dirty="0" smtClean="0">
                <a:latin typeface="Consolas"/>
                <a:cs typeface="Consolas"/>
              </a:rPr>
              <a:t>    if</a:t>
            </a:r>
            <a:r>
              <a:rPr lang="en-US" sz="1100" b="1" dirty="0">
                <a:latin typeface="Consolas"/>
                <a:cs typeface="Consolas"/>
              </a:rPr>
              <a:t>(</a:t>
            </a:r>
            <a:r>
              <a:rPr lang="en-US" sz="1100" b="1" dirty="0" err="1">
                <a:latin typeface="Consolas"/>
                <a:cs typeface="Consolas"/>
              </a:rPr>
              <a:t>lead.routingReason.isempty</a:t>
            </a:r>
            <a:r>
              <a:rPr lang="en-US" sz="1100" b="1" dirty="0">
                <a:latin typeface="Consolas"/>
                <a:cs typeface="Consolas"/>
              </a:rPr>
              <a:t>()){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latin typeface="Consolas"/>
                <a:cs typeface="Consolas"/>
              </a:rPr>
              <a:t>	</a:t>
            </a:r>
            <a:r>
              <a:rPr lang="en-US" sz="1100" b="1" dirty="0" err="1">
                <a:latin typeface="Consolas"/>
                <a:cs typeface="Consolas"/>
              </a:rPr>
              <a:t>lead.routingReason</a:t>
            </a:r>
            <a:r>
              <a:rPr lang="en-US" sz="1100" b="1" dirty="0">
                <a:latin typeface="Consolas"/>
                <a:cs typeface="Consolas"/>
              </a:rPr>
              <a:t> = “Website Chat”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latin typeface="Consolas"/>
                <a:cs typeface="Consolas"/>
              </a:rPr>
              <a:t>    }</a:t>
            </a:r>
            <a:endParaRPr lang="en-US" sz="1100" b="1" dirty="0">
              <a:latin typeface="Consolas"/>
              <a:cs typeface="Consolas"/>
            </a:endParaRPr>
          </a:p>
          <a:p>
            <a:pPr>
              <a:lnSpc>
                <a:spcPct val="150000"/>
              </a:lnSpc>
            </a:pPr>
            <a:r>
              <a:rPr lang="en-US" sz="1100" b="1" dirty="0" smtClean="0">
                <a:latin typeface="Consolas"/>
                <a:cs typeface="Consolas"/>
              </a:rPr>
              <a:t>    </a:t>
            </a:r>
            <a:r>
              <a:rPr lang="en-US" sz="1100" b="1" dirty="0" err="1" smtClean="0">
                <a:latin typeface="Consolas"/>
                <a:cs typeface="Consolas"/>
              </a:rPr>
              <a:t>lead.ChangeOwner</a:t>
            </a:r>
            <a:r>
              <a:rPr lang="en-US" sz="1100" b="1" dirty="0">
                <a:latin typeface="Consolas"/>
                <a:cs typeface="Consolas"/>
              </a:rPr>
              <a:t>(“Queue: SDR Queue”)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latin typeface="Consolas"/>
                <a:cs typeface="Consolas"/>
              </a:rPr>
              <a:t>  }</a:t>
            </a:r>
            <a:endParaRPr lang="en-US" sz="1100" b="1" dirty="0">
              <a:latin typeface="Consolas"/>
              <a:cs typeface="Consolas"/>
            </a:endParaRPr>
          </a:p>
          <a:p>
            <a:pPr>
              <a:lnSpc>
                <a:spcPct val="150000"/>
              </a:lnSpc>
            </a:pPr>
            <a:endParaRPr lang="en-US" sz="1100" b="1" dirty="0" smtClean="0">
              <a:latin typeface="Consolas"/>
              <a:cs typeface="Consolas"/>
            </a:endParaRPr>
          </a:p>
          <a:p>
            <a:pPr>
              <a:lnSpc>
                <a:spcPct val="150000"/>
              </a:lnSpc>
            </a:pPr>
            <a:r>
              <a:rPr lang="en-US" sz="1100" b="1" dirty="0" smtClean="0">
                <a:latin typeface="Consolas"/>
                <a:cs typeface="Consolas"/>
              </a:rPr>
              <a:t>}</a:t>
            </a:r>
            <a:endParaRPr lang="en-US" sz="1100" b="1" dirty="0">
              <a:latin typeface="Consolas"/>
              <a:cs typeface="Consola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2143" y="4886394"/>
            <a:ext cx="52565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/>
              <a:t>Source: Isaac Wyatt, New Relic, presentation at MarTech 2015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44122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-2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t="8889" r="6478" b="37531"/>
          <a:stretch/>
        </p:blipFill>
        <p:spPr>
          <a:xfrm>
            <a:off x="2674499" y="50799"/>
            <a:ext cx="3635672" cy="1715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8939" y="459503"/>
            <a:ext cx="1055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?</a:t>
            </a:r>
            <a:endParaRPr lang="en-US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6019" y="459503"/>
            <a:ext cx="1055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?</a:t>
            </a:r>
            <a:endParaRPr lang="en-US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875066"/>
            <a:ext cx="9144000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“Requirements keep changing before I get things done!”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513241"/>
            <a:ext cx="9144000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“My technology stack is way too complex!”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151416"/>
            <a:ext cx="9144000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“I can’t keep up with all these new tool updates!”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789591"/>
            <a:ext cx="9144000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“Wait, it doesn’t work on which mobile browser?”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427766"/>
            <a:ext cx="9144000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“My job is totally interrupt-driven!”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42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cking_marketing_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04904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4104" y="1855176"/>
            <a:ext cx="5599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hat can 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marketers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learn from 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software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developers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1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4247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Agile &amp; Lean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9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4444" r="10020" b="54055"/>
          <a:stretch/>
        </p:blipFill>
        <p:spPr>
          <a:xfrm>
            <a:off x="423803" y="383639"/>
            <a:ext cx="8301097" cy="30199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100" y="471323"/>
            <a:ext cx="19939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Plan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8100" y="1048776"/>
            <a:ext cx="19939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Design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6600" y="1638929"/>
            <a:ext cx="19939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Deploy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5100" y="2222964"/>
            <a:ext cx="19939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Review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6100" y="2732691"/>
            <a:ext cx="90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BAB6AE"/>
                </a:solidFill>
              </a:rPr>
              <a:t>time</a:t>
            </a:r>
            <a:endParaRPr lang="en-US" sz="2400" i="1" dirty="0">
              <a:solidFill>
                <a:srgbClr val="BAB6A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880" y="3733800"/>
            <a:ext cx="8047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One 6-month plan — waterfall style.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40012" r="10020" b="35555"/>
          <a:stretch/>
        </p:blipFill>
        <p:spPr>
          <a:xfrm>
            <a:off x="423803" y="2971800"/>
            <a:ext cx="8301097" cy="177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1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75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08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22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355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5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42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929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7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089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100" y="2732691"/>
            <a:ext cx="90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BAB6AE"/>
                </a:solidFill>
              </a:rPr>
              <a:t>time</a:t>
            </a:r>
            <a:endParaRPr lang="en-US" sz="2400" i="1" dirty="0">
              <a:solidFill>
                <a:srgbClr val="BAB6A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6150" y="1103137"/>
            <a:ext cx="7150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same 6-month mission — implemented in eight 3-week sprints.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8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40012" r="10020" b="35555"/>
          <a:stretch/>
        </p:blipFill>
        <p:spPr>
          <a:xfrm>
            <a:off x="423803" y="2971800"/>
            <a:ext cx="8301097" cy="177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1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75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08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22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355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5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42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929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7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089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100" y="2732691"/>
            <a:ext cx="90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BAB6AE"/>
                </a:solidFill>
              </a:rPr>
              <a:t>time</a:t>
            </a:r>
            <a:endParaRPr lang="en-US" sz="2400" i="1" dirty="0">
              <a:solidFill>
                <a:srgbClr val="BAB6AE"/>
              </a:solidFill>
            </a:endParaRPr>
          </a:p>
        </p:txBody>
      </p:sp>
      <p:pic>
        <p:nvPicPr>
          <p:cNvPr id="17" name="Picture 16" descr="-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4444" r="10020" b="58767"/>
          <a:stretch/>
        </p:blipFill>
        <p:spPr>
          <a:xfrm>
            <a:off x="423803" y="383639"/>
            <a:ext cx="8301097" cy="267706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3100" y="471323"/>
            <a:ext cx="19939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Plan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78100" y="1048776"/>
            <a:ext cx="19939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Design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46600" y="1638929"/>
            <a:ext cx="19939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Deploy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5100" y="2222964"/>
            <a:ext cx="19939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Review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81700" y="224668"/>
            <a:ext cx="2857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Waterfall vs. Agile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48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1350111Smal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2181538"/>
            <a:ext cx="6613703" cy="2961965"/>
          </a:xfrm>
          <a:prstGeom prst="rect">
            <a:avLst/>
          </a:prstGeom>
        </p:spPr>
      </p:pic>
      <p:pic>
        <p:nvPicPr>
          <p:cNvPr id="3" name="Picture 2" descr="chiefmartec.com_White B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89" y="272715"/>
            <a:ext cx="3502714" cy="662278"/>
          </a:xfrm>
          <a:prstGeom prst="rect">
            <a:avLst/>
          </a:prstGeom>
        </p:spPr>
      </p:pic>
      <p:pic>
        <p:nvPicPr>
          <p:cNvPr id="4" name="Picture 3" descr="ion-interactive__orange_HE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0" y="160342"/>
            <a:ext cx="1185504" cy="83775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4851400" y="2161650"/>
            <a:ext cx="276248" cy="899050"/>
          </a:xfrm>
          <a:prstGeom prst="line">
            <a:avLst/>
          </a:prstGeom>
          <a:ln w="57150" cmpd="sng">
            <a:solidFill>
              <a:srgbClr val="AE001A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78874" y="2148954"/>
            <a:ext cx="139700" cy="265375"/>
          </a:xfrm>
          <a:prstGeom prst="line">
            <a:avLst/>
          </a:prstGeom>
          <a:ln w="5715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7345" y="998097"/>
            <a:ext cx="363000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04040"/>
                </a:solidFill>
              </a:rPr>
              <a:t>Co-founder &amp; CTO</a:t>
            </a:r>
          </a:p>
          <a:p>
            <a:r>
              <a:rPr lang="en-US" sz="2400" i="1" dirty="0" smtClean="0">
                <a:solidFill>
                  <a:srgbClr val="404040"/>
                </a:solidFill>
              </a:rPr>
              <a:t>Software and services</a:t>
            </a:r>
            <a:br>
              <a:rPr lang="en-US" sz="2400" i="1" dirty="0" smtClean="0">
                <a:solidFill>
                  <a:srgbClr val="404040"/>
                </a:solidFill>
              </a:rPr>
            </a:br>
            <a:r>
              <a:rPr lang="en-US" sz="2400" i="1" dirty="0" smtClean="0">
                <a:solidFill>
                  <a:srgbClr val="404040"/>
                </a:solidFill>
              </a:rPr>
              <a:t>for interactive content.</a:t>
            </a:r>
            <a:endParaRPr lang="en-US" sz="2400" i="1" dirty="0">
              <a:solidFill>
                <a:srgbClr val="40404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3622" y="1007918"/>
            <a:ext cx="380252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04040"/>
                </a:solidFill>
              </a:rPr>
              <a:t>Author &amp; Editor</a:t>
            </a:r>
          </a:p>
          <a:p>
            <a:r>
              <a:rPr lang="en-US" sz="2400" i="1" dirty="0" smtClean="0">
                <a:solidFill>
                  <a:srgbClr val="404040"/>
                </a:solidFill>
              </a:rPr>
              <a:t>Blog on the entwining of marketing &amp; technology.</a:t>
            </a:r>
            <a:endParaRPr lang="en-US" sz="2400" i="1" dirty="0">
              <a:solidFill>
                <a:srgbClr val="404040"/>
              </a:solidFill>
            </a:endParaRPr>
          </a:p>
        </p:txBody>
      </p:sp>
      <p:pic>
        <p:nvPicPr>
          <p:cNvPr id="13" name="Picture 12" descr="martech_logo_nota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443830"/>
            <a:ext cx="2590800" cy="3955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75400" y="2871525"/>
            <a:ext cx="27305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04040"/>
                </a:solidFill>
              </a:rPr>
              <a:t>Program Chair</a:t>
            </a:r>
          </a:p>
          <a:p>
            <a:r>
              <a:rPr lang="en-US" sz="2400" i="1" dirty="0" smtClean="0">
                <a:solidFill>
                  <a:srgbClr val="404040"/>
                </a:solidFill>
              </a:rPr>
              <a:t>Marketing tech</a:t>
            </a:r>
            <a:br>
              <a:rPr lang="en-US" sz="2400" i="1" dirty="0" smtClean="0">
                <a:solidFill>
                  <a:srgbClr val="404040"/>
                </a:solidFill>
              </a:rPr>
            </a:br>
            <a:r>
              <a:rPr lang="en-US" sz="2400" i="1" dirty="0" smtClean="0">
                <a:solidFill>
                  <a:srgbClr val="404040"/>
                </a:solidFill>
              </a:rPr>
              <a:t>conference.</a:t>
            </a:r>
            <a:endParaRPr lang="en-US" sz="2400" i="1" dirty="0">
              <a:solidFill>
                <a:srgbClr val="40404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6057900" y="2730500"/>
            <a:ext cx="355602" cy="304800"/>
          </a:xfrm>
          <a:prstGeom prst="line">
            <a:avLst/>
          </a:prstGeom>
          <a:ln w="57150" cmpd="sng">
            <a:solidFill>
              <a:srgbClr val="AE001A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18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41059" r="10020" b="35555"/>
          <a:stretch/>
        </p:blipFill>
        <p:spPr>
          <a:xfrm>
            <a:off x="423803" y="3048000"/>
            <a:ext cx="8301097" cy="170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1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75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08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22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355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5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42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929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7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08900" y="3778781"/>
            <a:ext cx="889000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100" y="2732691"/>
            <a:ext cx="90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BAB6AE"/>
                </a:solidFill>
              </a:rPr>
              <a:t>time</a:t>
            </a:r>
            <a:endParaRPr lang="en-US" sz="2400" i="1" dirty="0">
              <a:solidFill>
                <a:srgbClr val="BAB6AE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92030" y="1724025"/>
            <a:ext cx="0" cy="1551361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52700" y="567274"/>
            <a:ext cx="640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595959"/>
                </a:solidFill>
              </a:rPr>
              <a:t>•  </a:t>
            </a:r>
            <a:r>
              <a:rPr lang="en-US" sz="2400" dirty="0">
                <a:solidFill>
                  <a:srgbClr val="595959"/>
                </a:solidFill>
              </a:rPr>
              <a:t>r</a:t>
            </a:r>
            <a:r>
              <a:rPr lang="en-US" sz="2400" dirty="0" smtClean="0">
                <a:solidFill>
                  <a:srgbClr val="595959"/>
                </a:solidFill>
              </a:rPr>
              <a:t>espond to new events and information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595959"/>
                </a:solidFill>
              </a:rPr>
              <a:t>•  deploy viable work into the market sooner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595959"/>
                </a:solidFill>
              </a:rPr>
              <a:t>•  adjust your approach based on feedback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595959"/>
                </a:solidFill>
              </a:rPr>
              <a:t>•  stop wasting time on ineffective programs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595959"/>
                </a:solidFill>
              </a:rPr>
              <a:t>•  experiment with innovative, new ideas</a:t>
            </a:r>
            <a:endParaRPr lang="en-US" sz="2400" dirty="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78100" y="90676"/>
            <a:ext cx="600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each sprint is an opportunity to: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0" name="Left Brace 19"/>
          <p:cNvSpPr/>
          <p:nvPr/>
        </p:nvSpPr>
        <p:spPr>
          <a:xfrm rot="5400000">
            <a:off x="1816100" y="2982225"/>
            <a:ext cx="355600" cy="990600"/>
          </a:xfrm>
          <a:prstGeom prst="leftBrac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983564" y="1742385"/>
            <a:ext cx="188136" cy="0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Left Brace 22"/>
          <p:cNvSpPr/>
          <p:nvPr/>
        </p:nvSpPr>
        <p:spPr>
          <a:xfrm>
            <a:off x="2197113" y="371474"/>
            <a:ext cx="355600" cy="2746682"/>
          </a:xfrm>
          <a:prstGeom prst="leftBrac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5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nban_boar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2" b="6502"/>
          <a:stretch/>
        </p:blipFill>
        <p:spPr>
          <a:xfrm>
            <a:off x="704507" y="10378"/>
            <a:ext cx="7304954" cy="51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1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4247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Innovation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3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5" t="10123" r="17954" b="36296"/>
          <a:stretch/>
        </p:blipFill>
        <p:spPr>
          <a:xfrm>
            <a:off x="2007105" y="106338"/>
            <a:ext cx="5102447" cy="3396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700000">
            <a:off x="4622169" y="986703"/>
            <a:ext cx="26853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Messages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18900000">
            <a:off x="1977343" y="977292"/>
            <a:ext cx="22261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Media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1880" y="3670300"/>
            <a:ext cx="8047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“The medium is the message.”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880" y="4234140"/>
            <a:ext cx="804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Marshall McLuhan</a:t>
            </a:r>
            <a:endParaRPr lang="en-US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3801" y="772150"/>
            <a:ext cx="4203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the</a:t>
            </a:r>
            <a:b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art</a:t>
            </a:r>
            <a:b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of</a:t>
            </a:r>
            <a:b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communications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21499" y="1097121"/>
            <a:ext cx="1900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9ADBD"/>
                </a:solidFill>
              </a:rPr>
              <a:t>what it </a:t>
            </a:r>
            <a:r>
              <a:rPr lang="en-US" sz="3200" dirty="0" smtClean="0">
                <a:solidFill>
                  <a:srgbClr val="79ADBD"/>
                </a:solidFill>
                <a:latin typeface="+mj-lt"/>
              </a:rPr>
              <a:t>says</a:t>
            </a:r>
            <a:endParaRPr lang="en-US" sz="3200" dirty="0">
              <a:solidFill>
                <a:srgbClr val="79ADBD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850900"/>
            <a:ext cx="224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698F80"/>
                </a:solidFill>
              </a:rPr>
              <a:t>how and where it </a:t>
            </a:r>
            <a:r>
              <a:rPr lang="en-US" sz="3200" dirty="0" smtClean="0">
                <a:solidFill>
                  <a:srgbClr val="698F80"/>
                </a:solidFill>
                <a:latin typeface="+mj-lt"/>
              </a:rPr>
              <a:t>appears</a:t>
            </a:r>
            <a:endParaRPr lang="en-US" sz="3200" dirty="0">
              <a:solidFill>
                <a:srgbClr val="698F8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846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-4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9" t="6172" r="19274" b="15062"/>
          <a:stretch/>
        </p:blipFill>
        <p:spPr>
          <a:xfrm>
            <a:off x="1993900" y="112514"/>
            <a:ext cx="5118099" cy="49928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00" y="3379623"/>
            <a:ext cx="36134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Mechanisms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 rot="18900000">
            <a:off x="1977343" y="977292"/>
            <a:ext cx="22261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Media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 rot="2700000">
            <a:off x="4622169" y="986703"/>
            <a:ext cx="26853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Messages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1499" y="1097121"/>
            <a:ext cx="1900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9ADBD"/>
                </a:solidFill>
              </a:rPr>
              <a:t>what it </a:t>
            </a:r>
            <a:r>
              <a:rPr lang="en-US" sz="3200" dirty="0" smtClean="0">
                <a:solidFill>
                  <a:srgbClr val="79ADBD"/>
                </a:solidFill>
                <a:latin typeface="+mj-lt"/>
              </a:rPr>
              <a:t>says</a:t>
            </a:r>
            <a:endParaRPr lang="en-US" sz="3200" dirty="0">
              <a:solidFill>
                <a:srgbClr val="79ADBD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850900"/>
            <a:ext cx="224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698F80"/>
                </a:solidFill>
              </a:rPr>
              <a:t>how and where it </a:t>
            </a:r>
            <a:r>
              <a:rPr lang="en-US" sz="3200" dirty="0" smtClean="0">
                <a:solidFill>
                  <a:srgbClr val="698F80"/>
                </a:solidFill>
                <a:latin typeface="+mj-lt"/>
              </a:rPr>
              <a:t>appears</a:t>
            </a:r>
            <a:endParaRPr lang="en-US" sz="3200" dirty="0">
              <a:solidFill>
                <a:srgbClr val="698F8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20194" y="3248918"/>
            <a:ext cx="2139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DFB76A"/>
                </a:solidFill>
              </a:rPr>
              <a:t>how it </a:t>
            </a:r>
            <a:r>
              <a:rPr lang="en-US" sz="3200" dirty="0" smtClean="0">
                <a:solidFill>
                  <a:srgbClr val="DFB76A"/>
                </a:solidFill>
                <a:latin typeface="+mj-lt"/>
              </a:rPr>
              <a:t>behaves</a:t>
            </a:r>
            <a:endParaRPr lang="en-US" sz="3200" dirty="0">
              <a:solidFill>
                <a:srgbClr val="DFB76A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3294" y="3248918"/>
            <a:ext cx="2139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DFB76A"/>
                </a:solidFill>
              </a:rPr>
              <a:t>what it </a:t>
            </a:r>
            <a:r>
              <a:rPr lang="en-US" sz="3200" dirty="0" smtClean="0">
                <a:solidFill>
                  <a:srgbClr val="DFB76A"/>
                </a:solidFill>
                <a:latin typeface="+mj-lt"/>
              </a:rPr>
              <a:t>does</a:t>
            </a:r>
            <a:endParaRPr lang="en-US" sz="3200" dirty="0">
              <a:solidFill>
                <a:srgbClr val="DFB76A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63801" y="683250"/>
            <a:ext cx="4203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the</a:t>
            </a:r>
            <a:b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art</a:t>
            </a:r>
            <a:b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of</a:t>
            </a:r>
            <a:b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customer</a:t>
            </a:r>
            <a:b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experience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5062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-5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5" t="6172" r="19460" b="15062"/>
          <a:stretch/>
        </p:blipFill>
        <p:spPr>
          <a:xfrm>
            <a:off x="2034987" y="104116"/>
            <a:ext cx="5064312" cy="5001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00" y="3379623"/>
            <a:ext cx="36134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Mechanisms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7301" y="1986253"/>
            <a:ext cx="156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CX</a:t>
            </a:r>
            <a:endParaRPr lang="en-US" sz="4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 rot="18900000">
            <a:off x="1977343" y="977292"/>
            <a:ext cx="22261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Media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 rot="2700000">
            <a:off x="4622169" y="986703"/>
            <a:ext cx="26853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Messages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1499" y="1097121"/>
            <a:ext cx="1900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9ADBD"/>
                </a:solidFill>
              </a:rPr>
              <a:t>what it </a:t>
            </a:r>
            <a:r>
              <a:rPr lang="en-US" sz="3200" dirty="0" smtClean="0">
                <a:solidFill>
                  <a:srgbClr val="79ADBD"/>
                </a:solidFill>
                <a:latin typeface="+mj-lt"/>
              </a:rPr>
              <a:t>says</a:t>
            </a:r>
            <a:endParaRPr lang="en-US" sz="3200" dirty="0">
              <a:solidFill>
                <a:srgbClr val="79ADBD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850900"/>
            <a:ext cx="224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698F80"/>
                </a:solidFill>
              </a:rPr>
              <a:t>how and where it </a:t>
            </a:r>
            <a:r>
              <a:rPr lang="en-US" sz="3200" dirty="0" smtClean="0">
                <a:solidFill>
                  <a:srgbClr val="698F80"/>
                </a:solidFill>
                <a:latin typeface="+mj-lt"/>
              </a:rPr>
              <a:t>appears</a:t>
            </a:r>
            <a:endParaRPr lang="en-US" sz="3200" dirty="0">
              <a:solidFill>
                <a:srgbClr val="698F8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0194" y="3248918"/>
            <a:ext cx="2139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DFB76A"/>
                </a:solidFill>
              </a:rPr>
              <a:t>how it </a:t>
            </a:r>
            <a:r>
              <a:rPr lang="en-US" sz="3200" dirty="0" smtClean="0">
                <a:solidFill>
                  <a:srgbClr val="DFB76A"/>
                </a:solidFill>
                <a:latin typeface="+mj-lt"/>
              </a:rPr>
              <a:t>behaves</a:t>
            </a:r>
            <a:endParaRPr lang="en-US" sz="3200" dirty="0">
              <a:solidFill>
                <a:srgbClr val="DFB76A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3294" y="3248918"/>
            <a:ext cx="2139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DFB76A"/>
                </a:solidFill>
              </a:rPr>
              <a:t>what it </a:t>
            </a:r>
            <a:r>
              <a:rPr lang="en-US" sz="3200" dirty="0" smtClean="0">
                <a:solidFill>
                  <a:srgbClr val="DFB76A"/>
                </a:solidFill>
                <a:latin typeface="+mj-lt"/>
              </a:rPr>
              <a:t>does</a:t>
            </a:r>
            <a:endParaRPr lang="en-US" sz="3200" dirty="0">
              <a:solidFill>
                <a:srgbClr val="DFB7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06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l_assess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8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l_assess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0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l_assess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l_assess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9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eting_technology_jan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66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0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l_assess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5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l_assess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4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l_assess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l_assess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1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ll_assess2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3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5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5" t="6172" r="19460" b="15062"/>
          <a:stretch/>
        </p:blipFill>
        <p:spPr>
          <a:xfrm>
            <a:off x="304801" y="673100"/>
            <a:ext cx="3864680" cy="3816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8900000">
            <a:off x="132400" y="1383937"/>
            <a:ext cx="1964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Media</a:t>
            </a:r>
            <a:endParaRPr lang="en-US" sz="2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 rot="2700000">
            <a:off x="2209009" y="1344204"/>
            <a:ext cx="22028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Messages</a:t>
            </a:r>
            <a:endParaRPr lang="en-US" sz="2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3666" y="3151740"/>
            <a:ext cx="25550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Mechanisms</a:t>
            </a:r>
            <a:endParaRPr lang="en-US" sz="2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9099" y="2088570"/>
            <a:ext cx="11049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CX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499" y="89876"/>
            <a:ext cx="35687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F7F7F"/>
                </a:solidFill>
              </a:rPr>
              <a:t>Marketing</a:t>
            </a:r>
            <a:endParaRPr lang="en-US" sz="3200" dirty="0">
              <a:solidFill>
                <a:srgbClr val="7F7F7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880" y="4445000"/>
            <a:ext cx="3568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F7F7F"/>
                </a:solidFill>
              </a:rPr>
              <a:t>m</a:t>
            </a:r>
            <a:r>
              <a:rPr lang="en-US" sz="2800" dirty="0" smtClean="0">
                <a:solidFill>
                  <a:srgbClr val="7F7F7F"/>
                </a:solidFill>
              </a:rPr>
              <a:t>arketing managers</a:t>
            </a:r>
            <a:endParaRPr lang="en-US" sz="2800" dirty="0">
              <a:solidFill>
                <a:srgbClr val="7F7F7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603500" y="2387600"/>
            <a:ext cx="2108200" cy="508000"/>
          </a:xfrm>
          <a:prstGeom prst="line">
            <a:avLst/>
          </a:prstGeom>
          <a:ln w="571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37100" y="2577720"/>
            <a:ext cx="4279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customer experience</a:t>
            </a:r>
            <a:endParaRPr lang="en-US" sz="3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0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-7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0" t="7160" r="20015" b="16049"/>
          <a:stretch/>
        </p:blipFill>
        <p:spPr>
          <a:xfrm>
            <a:off x="4914901" y="723900"/>
            <a:ext cx="3768960" cy="3721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8900000">
            <a:off x="4956451" y="1412859"/>
            <a:ext cx="1614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UI</a:t>
            </a:r>
            <a:endParaRPr lang="en-US" sz="2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 rot="2700000">
            <a:off x="7136906" y="1425108"/>
            <a:ext cx="15693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Data</a:t>
            </a:r>
            <a:endParaRPr lang="en-US" sz="2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6959" y="3167924"/>
            <a:ext cx="20035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Code</a:t>
            </a:r>
            <a:endParaRPr lang="en-US" sz="2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7991" y="2088570"/>
            <a:ext cx="11049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X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1868" y="89876"/>
            <a:ext cx="34017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F7F7F"/>
                </a:solidFill>
              </a:rPr>
              <a:t>Software</a:t>
            </a:r>
            <a:endParaRPr lang="en-US" sz="3200" dirty="0">
              <a:solidFill>
                <a:srgbClr val="7F7F7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4569" y="4445000"/>
            <a:ext cx="3568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F7F7F"/>
                </a:solidFill>
              </a:rPr>
              <a:t>product managers</a:t>
            </a:r>
            <a:endParaRPr lang="en-US" sz="2800" dirty="0">
              <a:solidFill>
                <a:srgbClr val="7F7F7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330700" y="2419346"/>
            <a:ext cx="2108200" cy="508000"/>
          </a:xfrm>
          <a:prstGeom prst="line">
            <a:avLst/>
          </a:prstGeom>
          <a:ln w="571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41399" y="2596858"/>
            <a:ext cx="32004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3"/>
                </a:solidFill>
              </a:rPr>
              <a:t>user experience</a:t>
            </a:r>
            <a:endParaRPr lang="en-US" sz="3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9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5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5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5" t="6172" r="19460" b="15062"/>
          <a:stretch/>
        </p:blipFill>
        <p:spPr>
          <a:xfrm>
            <a:off x="304801" y="673100"/>
            <a:ext cx="3864680" cy="3816820"/>
          </a:xfrm>
          <a:prstGeom prst="rect">
            <a:avLst/>
          </a:prstGeom>
        </p:spPr>
      </p:pic>
      <p:pic>
        <p:nvPicPr>
          <p:cNvPr id="3" name="Picture 2" descr="-7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0" t="7160" r="20015" b="16049"/>
          <a:stretch/>
        </p:blipFill>
        <p:spPr>
          <a:xfrm>
            <a:off x="4914901" y="723900"/>
            <a:ext cx="3768960" cy="3721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8900000">
            <a:off x="132400" y="1383937"/>
            <a:ext cx="1964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Media</a:t>
            </a:r>
            <a:endParaRPr lang="en-US" sz="2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 rot="2700000">
            <a:off x="2209009" y="1344204"/>
            <a:ext cx="22028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Messages</a:t>
            </a:r>
            <a:endParaRPr lang="en-US" sz="2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3666" y="3151740"/>
            <a:ext cx="25550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Mechanisms</a:t>
            </a:r>
            <a:endParaRPr lang="en-US" sz="2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 rot="18900000">
            <a:off x="4956451" y="1412859"/>
            <a:ext cx="1614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UI</a:t>
            </a:r>
            <a:endParaRPr lang="en-US" sz="2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 rot="2700000">
            <a:off x="7136906" y="1425108"/>
            <a:ext cx="15693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Data</a:t>
            </a:r>
            <a:endParaRPr lang="en-US" sz="2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6959" y="3167924"/>
            <a:ext cx="20035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Code</a:t>
            </a:r>
            <a:endParaRPr lang="en-US" sz="2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9099" y="2088570"/>
            <a:ext cx="11049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CX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7991" y="2088570"/>
            <a:ext cx="11049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X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499" y="89876"/>
            <a:ext cx="35687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F7F7F"/>
                </a:solidFill>
              </a:rPr>
              <a:t>Marketing</a:t>
            </a:r>
            <a:endParaRPr lang="en-US" sz="3200" dirty="0">
              <a:solidFill>
                <a:srgbClr val="7F7F7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1868" y="89876"/>
            <a:ext cx="34017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F7F7F"/>
                </a:solidFill>
              </a:rPr>
              <a:t>Software</a:t>
            </a:r>
            <a:endParaRPr lang="en-US" sz="3200" dirty="0">
              <a:solidFill>
                <a:srgbClr val="7F7F7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880" y="4445000"/>
            <a:ext cx="3568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F7F7F"/>
                </a:solidFill>
              </a:rPr>
              <a:t>m</a:t>
            </a:r>
            <a:r>
              <a:rPr lang="en-US" sz="2800" dirty="0" smtClean="0">
                <a:solidFill>
                  <a:srgbClr val="7F7F7F"/>
                </a:solidFill>
              </a:rPr>
              <a:t>arketing managers</a:t>
            </a:r>
            <a:endParaRPr lang="en-US" sz="2800" dirty="0">
              <a:solidFill>
                <a:srgbClr val="7F7F7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4569" y="4445000"/>
            <a:ext cx="3568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F7F7F"/>
                </a:solidFill>
              </a:rPr>
              <a:t>product managers</a:t>
            </a:r>
            <a:endParaRPr lang="en-US" sz="2800" dirty="0">
              <a:solidFill>
                <a:srgbClr val="7F7F7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84601" y="2037336"/>
            <a:ext cx="1450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≈</a:t>
            </a:r>
            <a:endParaRPr lang="en-US" sz="7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93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4247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Scalability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9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t="5926" r="4451" b="2868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7400" y="101600"/>
            <a:ext cx="454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EEDB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Scalability</a:t>
            </a:r>
            <a:endParaRPr lang="en-US" sz="4000" dirty="0">
              <a:solidFill>
                <a:srgbClr val="FEEDB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1600"/>
            <a:ext cx="454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638EA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</a:rPr>
              <a:t>Innovation</a:t>
            </a:r>
            <a:endParaRPr lang="en-US" sz="4000" dirty="0">
              <a:solidFill>
                <a:srgbClr val="638EA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920472"/>
            <a:ext cx="9143998" cy="646331"/>
            <a:chOff x="0" y="933172"/>
            <a:chExt cx="9143998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0" y="933172"/>
              <a:ext cx="4546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638EA0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</a:rPr>
                <a:t>Experimentation</a:t>
              </a:r>
              <a:endParaRPr lang="en-US" sz="3600" b="1" dirty="0">
                <a:solidFill>
                  <a:srgbClr val="638EA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97399" y="933172"/>
              <a:ext cx="4546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EEDBC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Standardization</a:t>
              </a:r>
              <a:endParaRPr lang="en-US" sz="3600" b="1" dirty="0">
                <a:solidFill>
                  <a:srgbClr val="FEEDB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1643223"/>
            <a:ext cx="9143998" cy="646331"/>
            <a:chOff x="2" y="1622306"/>
            <a:chExt cx="9143998" cy="646331"/>
          </a:xfrm>
        </p:grpSpPr>
        <p:sp>
          <p:nvSpPr>
            <p:cNvPr id="7" name="TextBox 6"/>
            <p:cNvSpPr txBox="1"/>
            <p:nvPr/>
          </p:nvSpPr>
          <p:spPr>
            <a:xfrm>
              <a:off x="2" y="1622306"/>
              <a:ext cx="4546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638EA0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</a:rPr>
                <a:t>Explore</a:t>
              </a:r>
              <a:endParaRPr lang="en-US" sz="3600" b="1" dirty="0">
                <a:solidFill>
                  <a:srgbClr val="638EA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97401" y="1622306"/>
              <a:ext cx="4546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EEDBC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Exploit</a:t>
              </a:r>
              <a:endParaRPr lang="en-US" sz="3600" b="1" dirty="0">
                <a:solidFill>
                  <a:srgbClr val="FEEDB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2365974"/>
            <a:ext cx="9143998" cy="646331"/>
            <a:chOff x="0" y="2393672"/>
            <a:chExt cx="9143998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0" y="2393672"/>
              <a:ext cx="4546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638EA0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</a:rPr>
                <a:t>“Fail Fast”</a:t>
              </a:r>
              <a:endParaRPr lang="en-US" sz="3600" b="1" dirty="0">
                <a:solidFill>
                  <a:srgbClr val="638EA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97399" y="2393672"/>
              <a:ext cx="4546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EEDBC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“Fail Not”</a:t>
              </a:r>
              <a:endParaRPr lang="en-US" sz="3600" b="1" dirty="0">
                <a:solidFill>
                  <a:srgbClr val="FEEDB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3088725"/>
            <a:ext cx="9143998" cy="1098762"/>
            <a:chOff x="0" y="3231872"/>
            <a:chExt cx="9143998" cy="1098762"/>
          </a:xfrm>
        </p:grpSpPr>
        <p:sp>
          <p:nvSpPr>
            <p:cNvPr id="11" name="TextBox 10"/>
            <p:cNvSpPr txBox="1"/>
            <p:nvPr/>
          </p:nvSpPr>
          <p:spPr>
            <a:xfrm>
              <a:off x="0" y="3231872"/>
              <a:ext cx="4546599" cy="109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dirty="0" smtClean="0">
                  <a:solidFill>
                    <a:srgbClr val="638EA0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</a:rPr>
                <a:t>Question Assumptions</a:t>
              </a:r>
              <a:endParaRPr lang="en-US" sz="3600" b="1" dirty="0">
                <a:solidFill>
                  <a:srgbClr val="638EA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97399" y="3231872"/>
              <a:ext cx="4546599" cy="109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dirty="0" smtClean="0">
                  <a:solidFill>
                    <a:srgbClr val="FEEDBC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Leverage Assumptions</a:t>
              </a:r>
              <a:endParaRPr lang="en-US" sz="3600" b="1" dirty="0">
                <a:solidFill>
                  <a:srgbClr val="FEEDB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4263906"/>
            <a:ext cx="9143998" cy="646331"/>
            <a:chOff x="2" y="1622306"/>
            <a:chExt cx="9143998" cy="646331"/>
          </a:xfrm>
        </p:grpSpPr>
        <p:sp>
          <p:nvSpPr>
            <p:cNvPr id="18" name="TextBox 17"/>
            <p:cNvSpPr txBox="1"/>
            <p:nvPr/>
          </p:nvSpPr>
          <p:spPr>
            <a:xfrm>
              <a:off x="2" y="1622306"/>
              <a:ext cx="4546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638EA0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</a:rPr>
                <a:t>Speed</a:t>
              </a:r>
              <a:endParaRPr lang="en-US" sz="3600" b="1" dirty="0">
                <a:solidFill>
                  <a:srgbClr val="638EA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97401" y="1622306"/>
              <a:ext cx="4546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EEDBC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Dependability</a:t>
              </a:r>
              <a:endParaRPr lang="en-US" sz="3600" b="1" dirty="0">
                <a:solidFill>
                  <a:srgbClr val="FEEDB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9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grayscl/>
          </a:blip>
          <a:srcRect b="2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9495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Let’s play</a:t>
            </a:r>
            <a:br>
              <a:rPr lang="en-US" sz="4000" b="1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4000" b="1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NAME THAT PROFESSION</a:t>
            </a:r>
            <a:endParaRPr lang="en-US" sz="4000" b="1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770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novation_scalability_bo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11" y="1357312"/>
            <a:ext cx="4518378" cy="25415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39467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Can we manage both with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one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framework?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20467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No, but we can manage them with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two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9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5" t="5679" r="24988" b="22222"/>
          <a:stretch/>
        </p:blipFill>
        <p:spPr>
          <a:xfrm>
            <a:off x="2222499" y="215899"/>
            <a:ext cx="4635501" cy="4635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4101" y="2197100"/>
            <a:ext cx="1968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EEDB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Core</a:t>
            </a:r>
            <a:endParaRPr lang="en-US" sz="4000" dirty="0">
              <a:solidFill>
                <a:srgbClr val="FEEDB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1" y="3644900"/>
            <a:ext cx="2146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638EA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</a:rPr>
              <a:t>Edge</a:t>
            </a:r>
            <a:endParaRPr lang="en-US" sz="4000" dirty="0">
              <a:solidFill>
                <a:srgbClr val="638EA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" y="191476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Bimodal marketing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0200" y="215899"/>
            <a:ext cx="2336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Many innovations are explored on the</a:t>
            </a:r>
            <a:b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edge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7500" y="3060918"/>
            <a:ext cx="236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Only a few are scaled into the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core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172200" y="2247900"/>
            <a:ext cx="1079500" cy="177800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4711700" y="3022818"/>
            <a:ext cx="2578100" cy="1561882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62400" y="1663700"/>
            <a:ext cx="130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EEDB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70%</a:t>
            </a:r>
            <a:endParaRPr lang="en-US" sz="3600" dirty="0">
              <a:solidFill>
                <a:srgbClr val="FEEDB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37001" y="800163"/>
            <a:ext cx="1358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638EA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30%</a:t>
            </a:r>
            <a:endParaRPr lang="en-US" sz="3600" dirty="0">
              <a:solidFill>
                <a:srgbClr val="638EA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2400" y="1409918"/>
            <a:ext cx="2133599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ajority of investment allocated to the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core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but wider exploration on the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edge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Left Brace 23"/>
          <p:cNvSpPr/>
          <p:nvPr/>
        </p:nvSpPr>
        <p:spPr>
          <a:xfrm>
            <a:off x="3695700" y="850900"/>
            <a:ext cx="355600" cy="1422400"/>
          </a:xfrm>
          <a:prstGeom prst="leftBrac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5" name="Straight Connector 24"/>
          <p:cNvCxnSpPr>
            <a:stCxn id="24" idx="1"/>
          </p:cNvCxnSpPr>
          <p:nvPr/>
        </p:nvCxnSpPr>
        <p:spPr>
          <a:xfrm flipH="1">
            <a:off x="2082800" y="1562100"/>
            <a:ext cx="1612900" cy="1498818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45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1" grpId="0"/>
      <p:bldP spid="22" grpId="0"/>
      <p:bldP spid="23" grpId="0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-10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5679" r="24803" b="22223"/>
          <a:stretch/>
        </p:blipFill>
        <p:spPr>
          <a:xfrm>
            <a:off x="2171699" y="215899"/>
            <a:ext cx="4699001" cy="4635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4101" y="2197100"/>
            <a:ext cx="1968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EEDB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Core</a:t>
            </a:r>
            <a:endParaRPr lang="en-US" sz="4000" dirty="0">
              <a:solidFill>
                <a:srgbClr val="FEEDB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201" y="3644900"/>
            <a:ext cx="2146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638EA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</a:rPr>
              <a:t>Edge</a:t>
            </a:r>
            <a:endParaRPr lang="en-US" sz="4000" dirty="0">
              <a:solidFill>
                <a:srgbClr val="638EA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5501" y="800100"/>
            <a:ext cx="234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D8748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</a:rPr>
              <a:t>Transition</a:t>
            </a:r>
            <a:endParaRPr lang="en-US" sz="2800" dirty="0">
              <a:solidFill>
                <a:srgbClr val="6D8748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" y="191476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Bimodal marketing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42100" y="596899"/>
            <a:ext cx="2501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Transition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from the edge to the core is carefully controlled </a:t>
            </a:r>
            <a:b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— like a</a:t>
            </a:r>
            <a:b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“stage gate” innovation process.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435600" y="914400"/>
            <a:ext cx="1422400" cy="914400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900" y="2475368"/>
            <a:ext cx="2336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It’s okay for non-scalable programs to remain in the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edge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778000" y="3835400"/>
            <a:ext cx="1727201" cy="635000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45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864" b="10864"/>
          <a:stretch/>
        </p:blipFill>
        <p:spPr>
          <a:xfrm>
            <a:off x="1447800" y="126999"/>
            <a:ext cx="6248400" cy="4890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999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86131"/>
            <a:ext cx="6134100" cy="505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8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66" t="5185" r="4069" b="4691"/>
          <a:stretch/>
        </p:blipFill>
        <p:spPr>
          <a:xfrm>
            <a:off x="1485900" y="266700"/>
            <a:ext cx="61849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2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2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3457" r="8329" b="10618"/>
          <a:stretch/>
        </p:blipFill>
        <p:spPr>
          <a:xfrm>
            <a:off x="1003300" y="98927"/>
            <a:ext cx="6477000" cy="4942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3717" y="4138879"/>
            <a:ext cx="314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Company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43717" y="3200278"/>
            <a:ext cx="314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Brand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3717" y="2475179"/>
            <a:ext cx="314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Campaign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43717" y="1776679"/>
            <a:ext cx="314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Channel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43717" y="1165758"/>
            <a:ext cx="314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Tactic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43717" y="669137"/>
            <a:ext cx="314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Iteration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43717" y="239979"/>
            <a:ext cx="31411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Feedback</a:t>
            </a:r>
          </a:p>
        </p:txBody>
      </p:sp>
      <p:sp>
        <p:nvSpPr>
          <p:cNvPr id="10" name="TextBox 9"/>
          <p:cNvSpPr txBox="1"/>
          <p:nvPr/>
        </p:nvSpPr>
        <p:spPr>
          <a:xfrm rot="20794465">
            <a:off x="1297517" y="4075379"/>
            <a:ext cx="157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years</a:t>
            </a:r>
          </a:p>
        </p:txBody>
      </p:sp>
      <p:sp>
        <p:nvSpPr>
          <p:cNvPr id="11" name="TextBox 10"/>
          <p:cNvSpPr txBox="1"/>
          <p:nvPr/>
        </p:nvSpPr>
        <p:spPr>
          <a:xfrm rot="20794465">
            <a:off x="1297517" y="2817045"/>
            <a:ext cx="157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months</a:t>
            </a:r>
          </a:p>
        </p:txBody>
      </p:sp>
      <p:sp>
        <p:nvSpPr>
          <p:cNvPr id="12" name="TextBox 11"/>
          <p:cNvSpPr txBox="1"/>
          <p:nvPr/>
        </p:nvSpPr>
        <p:spPr>
          <a:xfrm rot="20794465">
            <a:off x="1259417" y="1965234"/>
            <a:ext cx="157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weeks</a:t>
            </a:r>
          </a:p>
        </p:txBody>
      </p:sp>
      <p:sp>
        <p:nvSpPr>
          <p:cNvPr id="13" name="TextBox 12"/>
          <p:cNvSpPr txBox="1"/>
          <p:nvPr/>
        </p:nvSpPr>
        <p:spPr>
          <a:xfrm rot="20794465">
            <a:off x="1259417" y="924914"/>
            <a:ext cx="15726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days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542865" y="238288"/>
            <a:ext cx="13635" cy="4676612"/>
          </a:xfrm>
          <a:prstGeom prst="straightConnector1">
            <a:avLst/>
          </a:prstGeom>
          <a:ln w="57150" cmpd="sng">
            <a:solidFill>
              <a:srgbClr val="BAB6AE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58100" y="499309"/>
            <a:ext cx="90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BAB6AE"/>
                </a:solidFill>
              </a:rPr>
              <a:t>fast</a:t>
            </a:r>
            <a:endParaRPr lang="en-US" sz="2400" i="1" dirty="0">
              <a:solidFill>
                <a:srgbClr val="BAB6A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58100" y="4156909"/>
            <a:ext cx="90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BAB6AE"/>
                </a:solidFill>
              </a:rPr>
              <a:t>slow</a:t>
            </a:r>
            <a:endParaRPr lang="en-US" sz="2400" i="1" dirty="0">
              <a:solidFill>
                <a:srgbClr val="BAB6A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81900" y="2061169"/>
            <a:ext cx="151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BAB6AE"/>
                </a:solidFill>
                <a:latin typeface="+mj-lt"/>
              </a:rPr>
              <a:t>pace of change</a:t>
            </a:r>
            <a:endParaRPr lang="en-US" sz="2400" dirty="0">
              <a:solidFill>
                <a:srgbClr val="BAB6A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 rot="20794465">
            <a:off x="1218845" y="472848"/>
            <a:ext cx="1572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real-time</a:t>
            </a:r>
          </a:p>
        </p:txBody>
      </p:sp>
      <p:sp>
        <p:nvSpPr>
          <p:cNvPr id="20" name="TextBox 19"/>
          <p:cNvSpPr txBox="1"/>
          <p:nvPr/>
        </p:nvSpPr>
        <p:spPr>
          <a:xfrm rot="734210">
            <a:off x="4933950" y="4163779"/>
            <a:ext cx="2495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corporate culture, values, image</a:t>
            </a:r>
          </a:p>
        </p:txBody>
      </p:sp>
      <p:sp>
        <p:nvSpPr>
          <p:cNvPr id="21" name="TextBox 20"/>
          <p:cNvSpPr txBox="1"/>
          <p:nvPr/>
        </p:nvSpPr>
        <p:spPr>
          <a:xfrm rot="734210">
            <a:off x="4947661" y="3398524"/>
            <a:ext cx="2495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positioning,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value proposition</a:t>
            </a:r>
          </a:p>
        </p:txBody>
      </p:sp>
      <p:sp>
        <p:nvSpPr>
          <p:cNvPr id="23" name="TextBox 22"/>
          <p:cNvSpPr txBox="1"/>
          <p:nvPr/>
        </p:nvSpPr>
        <p:spPr>
          <a:xfrm rot="734210">
            <a:off x="5007168" y="2653678"/>
            <a:ext cx="2495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concept, audience, messaging</a:t>
            </a:r>
          </a:p>
        </p:txBody>
      </p:sp>
      <p:sp>
        <p:nvSpPr>
          <p:cNvPr id="24" name="TextBox 23"/>
          <p:cNvSpPr txBox="1"/>
          <p:nvPr/>
        </p:nvSpPr>
        <p:spPr>
          <a:xfrm rot="734210">
            <a:off x="5032569" y="1892794"/>
            <a:ext cx="2495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media mix,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context framing</a:t>
            </a:r>
          </a:p>
        </p:txBody>
      </p:sp>
      <p:sp>
        <p:nvSpPr>
          <p:cNvPr id="25" name="TextBox 24"/>
          <p:cNvSpPr txBox="1"/>
          <p:nvPr/>
        </p:nvSpPr>
        <p:spPr>
          <a:xfrm rot="734210">
            <a:off x="4933950" y="1350534"/>
            <a:ext cx="249555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communications, experiences</a:t>
            </a:r>
          </a:p>
        </p:txBody>
      </p:sp>
      <p:sp>
        <p:nvSpPr>
          <p:cNvPr id="26" name="TextBox 25"/>
          <p:cNvSpPr txBox="1"/>
          <p:nvPr/>
        </p:nvSpPr>
        <p:spPr>
          <a:xfrm rot="734210">
            <a:off x="4923185" y="822485"/>
            <a:ext cx="2495550" cy="5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A/B testing, personalization</a:t>
            </a:r>
          </a:p>
        </p:txBody>
      </p:sp>
      <p:sp>
        <p:nvSpPr>
          <p:cNvPr id="27" name="TextBox 26"/>
          <p:cNvSpPr txBox="1"/>
          <p:nvPr/>
        </p:nvSpPr>
        <p:spPr>
          <a:xfrm rot="734210">
            <a:off x="4909925" y="499145"/>
            <a:ext cx="249555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social media, metrics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1892299" y="2310140"/>
            <a:ext cx="514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BAB6AE"/>
                </a:solidFill>
                <a:latin typeface="+mj-lt"/>
              </a:rPr>
              <a:t>Marketing Pace Layers</a:t>
            </a:r>
            <a:endParaRPr lang="en-US" sz="2800" dirty="0">
              <a:solidFill>
                <a:srgbClr val="BAB6A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238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8" grpId="0"/>
      <p:bldP spid="20" grpId="0"/>
      <p:bldP spid="21" grpId="0"/>
      <p:bldP spid="23" grpId="0"/>
      <p:bldP spid="24" grpId="0"/>
      <p:bldP spid="25" grpId="0"/>
      <p:bldP spid="26" grpId="0"/>
      <p:bldP spid="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2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3457" r="8329" b="10618"/>
          <a:stretch/>
        </p:blipFill>
        <p:spPr>
          <a:xfrm>
            <a:off x="127000" y="534786"/>
            <a:ext cx="3416300" cy="260717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3618565" y="598286"/>
            <a:ext cx="0" cy="2496988"/>
          </a:xfrm>
          <a:prstGeom prst="straightConnector1">
            <a:avLst/>
          </a:prstGeom>
          <a:ln w="38100" cmpd="sng">
            <a:solidFill>
              <a:srgbClr val="BAB6AE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657600" y="672205"/>
            <a:ext cx="80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BAB6AE"/>
                </a:solidFill>
              </a:rPr>
              <a:t>fast</a:t>
            </a:r>
            <a:endParaRPr lang="en-US" sz="2000" i="1" dirty="0">
              <a:solidFill>
                <a:srgbClr val="BAB6A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2577205"/>
            <a:ext cx="80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BAB6AE"/>
                </a:solidFill>
              </a:rPr>
              <a:t>slow</a:t>
            </a:r>
            <a:endParaRPr lang="en-US" sz="2000" i="1" dirty="0">
              <a:solidFill>
                <a:srgbClr val="BAB6A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6700" y="3081085"/>
            <a:ext cx="317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BAB6AE"/>
                </a:solidFill>
                <a:latin typeface="+mj-lt"/>
              </a:rPr>
              <a:t>pace of change</a:t>
            </a:r>
            <a:endParaRPr lang="en-US" sz="2400" dirty="0">
              <a:solidFill>
                <a:srgbClr val="BAB6AE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35500" y="647092"/>
            <a:ext cx="452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595959"/>
                </a:solidFill>
              </a:rPr>
              <a:t>•  marketing strategy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595959"/>
                </a:solidFill>
              </a:rPr>
              <a:t>•  marketing operations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595959"/>
                </a:solidFill>
              </a:rPr>
              <a:t>•  marketing technology stack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595959"/>
                </a:solidFill>
              </a:rPr>
              <a:t>•  website design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595959"/>
                </a:solidFill>
              </a:rPr>
              <a:t>•  marketing data</a:t>
            </a:r>
            <a:endParaRPr lang="en-US" sz="2400" dirty="0">
              <a:solidFill>
                <a:srgbClr val="595959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60900" y="170494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pace layers apply to: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6" name="Left Brace 35"/>
          <p:cNvSpPr/>
          <p:nvPr/>
        </p:nvSpPr>
        <p:spPr>
          <a:xfrm>
            <a:off x="4279913" y="451292"/>
            <a:ext cx="355600" cy="2746682"/>
          </a:xfrm>
          <a:prstGeom prst="leftBrac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9900" y="3706637"/>
            <a:ext cx="8242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Design governance and architecture to facilitate layers changing at their own pace.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9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  <p:bldP spid="3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4247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Talent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1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2008010091x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223" y="0"/>
            <a:ext cx="37875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3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1312-millionare-001.jpg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91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38618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B) Software Development</a:t>
            </a:r>
            <a:endParaRPr lang="en-US" sz="4000" b="1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23048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A) Marketing</a:t>
            </a:r>
          </a:p>
        </p:txBody>
      </p:sp>
    </p:spTree>
    <p:extLst>
      <p:ext uri="{BB962C8B-B14F-4D97-AF65-F5344CB8AC3E}">
        <p14:creationId xmlns:p14="http://schemas.microsoft.com/office/powerpoint/2010/main" val="272776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38300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“Great designs come from</a:t>
            </a:r>
            <a:b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great designers.”</a:t>
            </a:r>
          </a:p>
          <a:p>
            <a:pPr algn="ctr"/>
            <a:r>
              <a:rPr lang="en-US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Fred Brooks</a:t>
            </a:r>
            <a:endParaRPr lang="en-US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adeus-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7" r="23026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2" name="Picture 1" descr="amadeus_still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r="28750"/>
          <a:stretch/>
        </p:blipFill>
        <p:spPr>
          <a:xfrm>
            <a:off x="4572000" y="-12700"/>
            <a:ext cx="4572000" cy="5156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57500"/>
            <a:ext cx="9144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“The differences are not minor –</a:t>
            </a:r>
            <a:b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they are rather like the differences</a:t>
            </a:r>
            <a:b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between Salieri and Mozart.”</a:t>
            </a:r>
          </a:p>
          <a:p>
            <a:pPr algn="ctr"/>
            <a:r>
              <a:rPr lang="en-US" sz="2800" i="1" dirty="0" smtClean="0">
                <a:solidFill>
                  <a:srgbClr val="FEEDB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– Fred Brooks</a:t>
            </a:r>
            <a:endParaRPr lang="en-US" sz="2800" i="1" dirty="0">
              <a:solidFill>
                <a:srgbClr val="FEEDB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619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71600"/>
            <a:ext cx="9144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“The difference between</a:t>
            </a:r>
            <a:b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great and the average</a:t>
            </a:r>
            <a:b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approach an order of magnitude.”</a:t>
            </a:r>
          </a:p>
          <a:p>
            <a:pPr algn="ctr"/>
            <a:r>
              <a:rPr lang="en-US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Fred Brooks</a:t>
            </a:r>
            <a:endParaRPr lang="en-US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93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27425510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r="8770"/>
          <a:stretch/>
        </p:blipFill>
        <p:spPr>
          <a:xfrm>
            <a:off x="2921000" y="0"/>
            <a:ext cx="6223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000" y="421614"/>
            <a:ext cx="279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“Myth” of the 10X Engineer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229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9900" y="1219200"/>
            <a:ext cx="34544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2400"/>
              </a:spcAft>
              <a:buAutoNum type="arabicPeriod"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Talent</a:t>
            </a:r>
          </a:p>
          <a:p>
            <a:pPr marL="514350" indent="-514350">
              <a:spcAft>
                <a:spcPts val="2400"/>
              </a:spcAft>
              <a:buAutoNum type="arabicPeriod"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Opportunity</a:t>
            </a:r>
          </a:p>
          <a:p>
            <a:pPr marL="514350" indent="-514350">
              <a:spcAft>
                <a:spcPts val="2400"/>
              </a:spcAft>
              <a:buAutoNum type="arabicPeriod"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Leverage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3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27425510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r="8770"/>
          <a:stretch/>
        </p:blipFill>
        <p:spPr>
          <a:xfrm>
            <a:off x="2921000" y="0"/>
            <a:ext cx="6223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000" y="421614"/>
            <a:ext cx="279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“Myth” of the 10X Marketer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511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efmartec.com_White B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9" y="3096260"/>
            <a:ext cx="3425609" cy="647700"/>
          </a:xfrm>
          <a:prstGeom prst="rect">
            <a:avLst/>
          </a:prstGeom>
        </p:spPr>
      </p:pic>
      <p:pic>
        <p:nvPicPr>
          <p:cNvPr id="5" name="Picture 4" descr="sjb_square_c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43" y="254000"/>
            <a:ext cx="1319957" cy="1319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114800" y="2955865"/>
            <a:ext cx="50195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C86504"/>
                </a:solidFill>
              </a:rPr>
              <a:t>Chief Marketing Technologist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http://chiefmartec.com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895295"/>
            <a:ext cx="50195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accent3">
                    <a:lumMod val="75000"/>
                  </a:schemeClr>
                </a:solidFill>
              </a:rPr>
              <a:t>ion interactive, inc.</a:t>
            </a:r>
            <a:r>
              <a:rPr lang="en-US" sz="26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sz="26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http://ioninteractive.com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711655"/>
            <a:ext cx="4683368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sbrinker@chiefmartec.com</a:t>
            </a:r>
            <a:endParaRPr lang="en-US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4800" y="1171028"/>
            <a:ext cx="4683368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Twitter: </a:t>
            </a:r>
            <a:r>
              <a:rPr 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@chiefmartec</a:t>
            </a:r>
            <a:endParaRPr lang="en-US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0" y="277315"/>
            <a:ext cx="4683368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Email me at: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11" descr="ion-interactive__orange_HE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23" y="1859015"/>
            <a:ext cx="1311238" cy="926608"/>
          </a:xfrm>
          <a:prstGeom prst="rect">
            <a:avLst/>
          </a:prstGeom>
        </p:spPr>
      </p:pic>
      <p:pic>
        <p:nvPicPr>
          <p:cNvPr id="13" name="Picture 12" descr="martech_logo_nota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4285329"/>
            <a:ext cx="2590800" cy="3955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14800" y="4022665"/>
            <a:ext cx="50195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C86504"/>
                </a:solidFill>
              </a:rPr>
              <a:t>MarTech Conference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http://martechconf.com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2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t="8889" r="6478" b="37531"/>
          <a:stretch/>
        </p:blipFill>
        <p:spPr>
          <a:xfrm>
            <a:off x="489740" y="571500"/>
            <a:ext cx="8238028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2639" y="1684979"/>
            <a:ext cx="3069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?</a:t>
            </a:r>
            <a:endParaRPr lang="en-US" sz="9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3519" y="1684979"/>
            <a:ext cx="30690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?</a:t>
            </a:r>
            <a:endParaRPr lang="en-US" sz="9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067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2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t="8889" r="6478" b="37531"/>
          <a:stretch/>
        </p:blipFill>
        <p:spPr>
          <a:xfrm>
            <a:off x="489740" y="571500"/>
            <a:ext cx="8238028" cy="388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267" y="1573479"/>
            <a:ext cx="3708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Analytical</a:t>
            </a:r>
          </a:p>
          <a:p>
            <a:pPr algn="ctr"/>
            <a:endParaRPr lang="en-US" sz="36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ctr"/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8149" y="1573479"/>
            <a:ext cx="3708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Creative</a:t>
            </a:r>
          </a:p>
          <a:p>
            <a:pPr algn="ctr"/>
            <a:endParaRPr lang="en-US" sz="36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ctr"/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72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2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t="8889" r="6478" b="37531"/>
          <a:stretch/>
        </p:blipFill>
        <p:spPr>
          <a:xfrm>
            <a:off x="489740" y="571500"/>
            <a:ext cx="8238028" cy="388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267" y="1573479"/>
            <a:ext cx="3708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Analytical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Programming</a:t>
            </a:r>
          </a:p>
          <a:p>
            <a:pPr algn="ctr"/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8149" y="1573479"/>
            <a:ext cx="3708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Creative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Design</a:t>
            </a:r>
          </a:p>
          <a:p>
            <a:pPr algn="ctr"/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584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2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t="8889" r="6478" b="37531"/>
          <a:stretch/>
        </p:blipFill>
        <p:spPr>
          <a:xfrm>
            <a:off x="489740" y="571500"/>
            <a:ext cx="8238028" cy="388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267" y="1573479"/>
            <a:ext cx="3708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Analytical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Programming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Automation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8149" y="1573479"/>
            <a:ext cx="3708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Creative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Design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Experience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584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12385</TotalTime>
  <Words>636</Words>
  <Application>Microsoft Macintosh PowerPoint</Application>
  <PresentationFormat>On-screen Show (16:9)</PresentationFormat>
  <Paragraphs>244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Arial Black</vt:lpstr>
      <vt:lpstr>Calibri</vt:lpstr>
      <vt:lpstr>Consolas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Brinker</dc:creator>
  <cp:lastModifiedBy>Frank Gilbane</cp:lastModifiedBy>
  <cp:revision>180</cp:revision>
  <dcterms:created xsi:type="dcterms:W3CDTF">2015-11-21T22:18:51Z</dcterms:created>
  <dcterms:modified xsi:type="dcterms:W3CDTF">2015-11-30T12:52:27Z</dcterms:modified>
</cp:coreProperties>
</file>