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8" r:id="rId1"/>
    <p:sldMasterId id="2147483697" r:id="rId2"/>
  </p:sldMasterIdLst>
  <p:notesMasterIdLst>
    <p:notesMasterId r:id="rId17"/>
  </p:notesMasterIdLst>
  <p:handoutMasterIdLst>
    <p:handoutMasterId r:id="rId18"/>
  </p:handoutMasterIdLst>
  <p:sldIdLst>
    <p:sldId id="290" r:id="rId3"/>
    <p:sldId id="291" r:id="rId4"/>
    <p:sldId id="276" r:id="rId5"/>
    <p:sldId id="277" r:id="rId6"/>
    <p:sldId id="278" r:id="rId7"/>
    <p:sldId id="280" r:id="rId8"/>
    <p:sldId id="281" r:id="rId9"/>
    <p:sldId id="284" r:id="rId10"/>
    <p:sldId id="286" r:id="rId11"/>
    <p:sldId id="282" r:id="rId12"/>
    <p:sldId id="288" r:id="rId13"/>
    <p:sldId id="285" r:id="rId14"/>
    <p:sldId id="293" r:id="rId15"/>
    <p:sldId id="287" r:id="rId16"/>
  </p:sldIdLst>
  <p:sldSz cx="13003213" cy="9756775"/>
  <p:notesSz cx="9144000" cy="6858000"/>
  <p:custDataLst>
    <p:tags r:id="rId20"/>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728320" algn="l" rtl="0" fontAlgn="base">
      <a:spcBef>
        <a:spcPct val="0"/>
      </a:spcBef>
      <a:spcAft>
        <a:spcPct val="0"/>
      </a:spcAft>
      <a:defRPr kern="1200">
        <a:solidFill>
          <a:schemeClr val="tx1"/>
        </a:solidFill>
        <a:latin typeface="Arial" charset="0"/>
        <a:ea typeface="+mn-ea"/>
        <a:cs typeface="Arial" charset="0"/>
      </a:defRPr>
    </a:lvl2pPr>
    <a:lvl3pPr marL="1456639" algn="l" rtl="0" fontAlgn="base">
      <a:spcBef>
        <a:spcPct val="0"/>
      </a:spcBef>
      <a:spcAft>
        <a:spcPct val="0"/>
      </a:spcAft>
      <a:defRPr kern="1200">
        <a:solidFill>
          <a:schemeClr val="tx1"/>
        </a:solidFill>
        <a:latin typeface="Arial" charset="0"/>
        <a:ea typeface="+mn-ea"/>
        <a:cs typeface="Arial" charset="0"/>
      </a:defRPr>
    </a:lvl3pPr>
    <a:lvl4pPr marL="2184959" algn="l" rtl="0" fontAlgn="base">
      <a:spcBef>
        <a:spcPct val="0"/>
      </a:spcBef>
      <a:spcAft>
        <a:spcPct val="0"/>
      </a:spcAft>
      <a:defRPr kern="1200">
        <a:solidFill>
          <a:schemeClr val="tx1"/>
        </a:solidFill>
        <a:latin typeface="Arial" charset="0"/>
        <a:ea typeface="+mn-ea"/>
        <a:cs typeface="Arial" charset="0"/>
      </a:defRPr>
    </a:lvl4pPr>
    <a:lvl5pPr marL="2913278" algn="l" rtl="0" fontAlgn="base">
      <a:spcBef>
        <a:spcPct val="0"/>
      </a:spcBef>
      <a:spcAft>
        <a:spcPct val="0"/>
      </a:spcAft>
      <a:defRPr kern="1200">
        <a:solidFill>
          <a:schemeClr val="tx1"/>
        </a:solidFill>
        <a:latin typeface="Arial" charset="0"/>
        <a:ea typeface="+mn-ea"/>
        <a:cs typeface="Arial" charset="0"/>
      </a:defRPr>
    </a:lvl5pPr>
    <a:lvl6pPr marL="3641598" algn="l" defTabSz="1456639" rtl="0" eaLnBrk="1" latinLnBrk="0" hangingPunct="1">
      <a:defRPr kern="1200">
        <a:solidFill>
          <a:schemeClr val="tx1"/>
        </a:solidFill>
        <a:latin typeface="Arial" charset="0"/>
        <a:ea typeface="+mn-ea"/>
        <a:cs typeface="Arial" charset="0"/>
      </a:defRPr>
    </a:lvl6pPr>
    <a:lvl7pPr marL="4369918" algn="l" defTabSz="1456639" rtl="0" eaLnBrk="1" latinLnBrk="0" hangingPunct="1">
      <a:defRPr kern="1200">
        <a:solidFill>
          <a:schemeClr val="tx1"/>
        </a:solidFill>
        <a:latin typeface="Arial" charset="0"/>
        <a:ea typeface="+mn-ea"/>
        <a:cs typeface="Arial" charset="0"/>
      </a:defRPr>
    </a:lvl7pPr>
    <a:lvl8pPr marL="5098237" algn="l" defTabSz="1456639" rtl="0" eaLnBrk="1" latinLnBrk="0" hangingPunct="1">
      <a:defRPr kern="1200">
        <a:solidFill>
          <a:schemeClr val="tx1"/>
        </a:solidFill>
        <a:latin typeface="Arial" charset="0"/>
        <a:ea typeface="+mn-ea"/>
        <a:cs typeface="Arial" charset="0"/>
      </a:defRPr>
    </a:lvl8pPr>
    <a:lvl9pPr marL="5826557" algn="l" defTabSz="1456639"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F9EC8"/>
    <a:srgbClr val="77ADD2"/>
    <a:srgbClr val="246BA7"/>
    <a:srgbClr val="205595"/>
    <a:srgbClr val="74AAFF"/>
    <a:srgbClr val="3677FF"/>
    <a:srgbClr val="1432B7"/>
    <a:srgbClr val="394BA9"/>
    <a:srgbClr val="5CBBE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73" autoAdjust="0"/>
    <p:restoredTop sz="55657" autoAdjust="0"/>
  </p:normalViewPr>
  <p:slideViewPr>
    <p:cSldViewPr snapToGrid="0">
      <p:cViewPr varScale="1">
        <p:scale>
          <a:sx n="33" d="100"/>
          <a:sy n="33" d="100"/>
        </p:scale>
        <p:origin x="-3472" y="-104"/>
      </p:cViewPr>
      <p:guideLst>
        <p:guide orient="horz" pos="668"/>
        <p:guide orient="horz" pos="5461"/>
        <p:guide pos="7385"/>
        <p:guide pos="802"/>
        <p:guide pos="408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5" d="100"/>
          <a:sy n="95" d="100"/>
        </p:scale>
        <p:origin x="-3630" y="-108"/>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ags" Target="tags/tag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130BDF4-1A8C-4085-B9C4-9C3766B855A1}" type="datetimeFigureOut">
              <a:rPr lang="en-US"/>
              <a:pPr>
                <a:defRPr/>
              </a:pPr>
              <a:t>12/10/15</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5C1C466-BCCD-4D36-875D-AA4112599472}" type="slidenum">
              <a:rPr lang="en-US"/>
              <a:pPr>
                <a:defRPr/>
              </a:pPr>
              <a:t>‹#›</a:t>
            </a:fld>
            <a:endParaRPr lang="en-US"/>
          </a:p>
        </p:txBody>
      </p:sp>
    </p:spTree>
    <p:extLst>
      <p:ext uri="{BB962C8B-B14F-4D97-AF65-F5344CB8AC3E}">
        <p14:creationId xmlns:p14="http://schemas.microsoft.com/office/powerpoint/2010/main" val="58871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1ADFB7D-05C9-4E58-A2F2-0C7BD6B08657}" type="datetimeFigureOut">
              <a:rPr lang="en-US"/>
              <a:pPr>
                <a:defRPr/>
              </a:pPr>
              <a:t>12/10/15</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836C5443-2610-43D3-8E74-76B06D1D8433}" type="slidenum">
              <a:rPr lang="en-US"/>
              <a:pPr>
                <a:defRPr/>
              </a:pPr>
              <a:t>‹#›</a:t>
            </a:fld>
            <a:endParaRPr lang="en-US"/>
          </a:p>
        </p:txBody>
      </p:sp>
    </p:spTree>
    <p:extLst>
      <p:ext uri="{BB962C8B-B14F-4D97-AF65-F5344CB8AC3E}">
        <p14:creationId xmlns:p14="http://schemas.microsoft.com/office/powerpoint/2010/main" val="8483132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900" kern="1200">
        <a:solidFill>
          <a:schemeClr val="tx1"/>
        </a:solidFill>
        <a:latin typeface="+mn-lt"/>
        <a:ea typeface="+mn-ea"/>
        <a:cs typeface="+mn-cs"/>
      </a:defRPr>
    </a:lvl1pPr>
    <a:lvl2pPr marL="728320" algn="l" rtl="0" fontAlgn="base">
      <a:spcBef>
        <a:spcPct val="30000"/>
      </a:spcBef>
      <a:spcAft>
        <a:spcPct val="0"/>
      </a:spcAft>
      <a:defRPr sz="1900" kern="1200">
        <a:solidFill>
          <a:schemeClr val="tx1"/>
        </a:solidFill>
        <a:latin typeface="+mn-lt"/>
        <a:ea typeface="+mn-ea"/>
        <a:cs typeface="+mn-cs"/>
      </a:defRPr>
    </a:lvl2pPr>
    <a:lvl3pPr marL="1456639" algn="l" rtl="0" fontAlgn="base">
      <a:spcBef>
        <a:spcPct val="30000"/>
      </a:spcBef>
      <a:spcAft>
        <a:spcPct val="0"/>
      </a:spcAft>
      <a:defRPr sz="1900" kern="1200">
        <a:solidFill>
          <a:schemeClr val="tx1"/>
        </a:solidFill>
        <a:latin typeface="+mn-lt"/>
        <a:ea typeface="+mn-ea"/>
        <a:cs typeface="+mn-cs"/>
      </a:defRPr>
    </a:lvl3pPr>
    <a:lvl4pPr marL="2184959" algn="l" rtl="0" fontAlgn="base">
      <a:spcBef>
        <a:spcPct val="30000"/>
      </a:spcBef>
      <a:spcAft>
        <a:spcPct val="0"/>
      </a:spcAft>
      <a:defRPr sz="1900" kern="1200">
        <a:solidFill>
          <a:schemeClr val="tx1"/>
        </a:solidFill>
        <a:latin typeface="+mn-lt"/>
        <a:ea typeface="+mn-ea"/>
        <a:cs typeface="+mn-cs"/>
      </a:defRPr>
    </a:lvl4pPr>
    <a:lvl5pPr marL="2913278" algn="l" rtl="0" fontAlgn="base">
      <a:spcBef>
        <a:spcPct val="30000"/>
      </a:spcBef>
      <a:spcAft>
        <a:spcPct val="0"/>
      </a:spcAft>
      <a:defRPr sz="1900" kern="1200">
        <a:solidFill>
          <a:schemeClr val="tx1"/>
        </a:solidFill>
        <a:latin typeface="+mn-lt"/>
        <a:ea typeface="+mn-ea"/>
        <a:cs typeface="+mn-cs"/>
      </a:defRPr>
    </a:lvl5pPr>
    <a:lvl6pPr marL="3641598" algn="l" defTabSz="1456639" rtl="0" eaLnBrk="1" latinLnBrk="0" hangingPunct="1">
      <a:defRPr sz="1900" kern="1200">
        <a:solidFill>
          <a:schemeClr val="tx1"/>
        </a:solidFill>
        <a:latin typeface="+mn-lt"/>
        <a:ea typeface="+mn-ea"/>
        <a:cs typeface="+mn-cs"/>
      </a:defRPr>
    </a:lvl6pPr>
    <a:lvl7pPr marL="4369918" algn="l" defTabSz="1456639" rtl="0" eaLnBrk="1" latinLnBrk="0" hangingPunct="1">
      <a:defRPr sz="1900" kern="1200">
        <a:solidFill>
          <a:schemeClr val="tx1"/>
        </a:solidFill>
        <a:latin typeface="+mn-lt"/>
        <a:ea typeface="+mn-ea"/>
        <a:cs typeface="+mn-cs"/>
      </a:defRPr>
    </a:lvl7pPr>
    <a:lvl8pPr marL="5098237" algn="l" defTabSz="1456639" rtl="0" eaLnBrk="1" latinLnBrk="0" hangingPunct="1">
      <a:defRPr sz="1900" kern="1200">
        <a:solidFill>
          <a:schemeClr val="tx1"/>
        </a:solidFill>
        <a:latin typeface="+mn-lt"/>
        <a:ea typeface="+mn-ea"/>
        <a:cs typeface="+mn-cs"/>
      </a:defRPr>
    </a:lvl8pPr>
    <a:lvl9pPr marL="5826557" algn="l" defTabSz="1456639"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Welcome to the start of the Publishing</a:t>
            </a:r>
            <a:r>
              <a:rPr lang="en-US" sz="1400" baseline="0" dirty="0" smtClean="0"/>
              <a:t> Track!  I’m Mark Walter, and I’ll be the moderator for this opening session.</a:t>
            </a:r>
          </a:p>
          <a:p>
            <a:r>
              <a:rPr lang="en-US" sz="1400" baseline="0" dirty="0" smtClean="0"/>
              <a:t>We have an interesting series of sessions for you this afternoon and tomorrow, and we are going to start with a panel that sets some context by looking at how the digital media landscape is changing today and what that might mean for different types of publishers- whether those be commercial publishers or corporate.</a:t>
            </a:r>
          </a:p>
          <a:p>
            <a:endParaRPr lang="en-US" sz="1400" baseline="0" dirty="0" smtClean="0"/>
          </a:p>
          <a:p>
            <a:r>
              <a:rPr lang="en-US" sz="1400" baseline="0" dirty="0" smtClean="0"/>
              <a:t>We have a great panel – Brad Kagawa, the V</a:t>
            </a:r>
            <a:r>
              <a:rPr lang="en-US" sz="1900" kern="1200" dirty="0" smtClean="0">
                <a:solidFill>
                  <a:schemeClr val="tx1"/>
                </a:solidFill>
                <a:latin typeface="+mn-lt"/>
                <a:ea typeface="+mn-ea"/>
                <a:cs typeface="+mn-cs"/>
              </a:rPr>
              <a:t>P Technology, Content Management Systems, @ The New York Times.</a:t>
            </a:r>
            <a:r>
              <a:rPr lang="en-US" sz="1400" baseline="0" dirty="0" smtClean="0"/>
              <a:t> Brad Spoke last year, and Frank and I invited him back. Also joining us is Jay Brodsky, principal at Align Digital Consulting and the former CTO at Atlantic Media, and third, Eric </a:t>
            </a:r>
            <a:r>
              <a:rPr lang="en-US" sz="1400" baseline="0" dirty="0" err="1" smtClean="0"/>
              <a:t>Hellweg</a:t>
            </a:r>
            <a:r>
              <a:rPr lang="en-US" sz="1400" baseline="0" dirty="0" smtClean="0"/>
              <a:t>, </a:t>
            </a:r>
            <a:r>
              <a:rPr lang="en-US" sz="1900" kern="1200" dirty="0" smtClean="0">
                <a:solidFill>
                  <a:schemeClr val="tx1"/>
                </a:solidFill>
                <a:latin typeface="+mn-lt"/>
                <a:ea typeface="+mn-ea"/>
                <a:cs typeface="+mn-cs"/>
              </a:rPr>
              <a:t>Managing Director, Digital Strategy, Harvard Business Review.</a:t>
            </a:r>
          </a:p>
          <a:p>
            <a:endParaRPr lang="en-US" sz="1400" baseline="0" dirty="0" smtClean="0"/>
          </a:p>
          <a:p>
            <a:r>
              <a:rPr lang="en-US" sz="1400" baseline="0" dirty="0" smtClean="0"/>
              <a:t>Together they bring news, consumer and professional publishing perspectives, as well as technology and business backgrounds so that we can look at where we’re going from </a:t>
            </a:r>
            <a:r>
              <a:rPr lang="en-US" sz="1400" baseline="0" smtClean="0"/>
              <a:t>several points of view. </a:t>
            </a:r>
            <a:endParaRPr lang="en-US" sz="1400" baseline="0" dirty="0" smtClean="0"/>
          </a:p>
          <a:p>
            <a:r>
              <a:rPr lang="en-US" sz="1400" baseline="0" dirty="0" smtClean="0"/>
              <a:t>I’m going to first start by setting a little context, and then we’ll move into a panel discussion, and once that gets rolling I invite all of you to join in with questions or comments.</a:t>
            </a:r>
            <a:endParaRPr lang="en-US" sz="1400" dirty="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1</a:t>
            </a:fld>
            <a:endParaRPr lang="en-US"/>
          </a:p>
        </p:txBody>
      </p:sp>
    </p:spTree>
    <p:extLst>
      <p:ext uri="{BB962C8B-B14F-4D97-AF65-F5344CB8AC3E}">
        <p14:creationId xmlns:p14="http://schemas.microsoft.com/office/powerpoint/2010/main" val="3560612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400" dirty="0" smtClean="0"/>
              <a:t>Which gets us to asking about</a:t>
            </a:r>
            <a:r>
              <a:rPr lang="en-US" sz="1400" baseline="0" dirty="0" smtClean="0"/>
              <a:t> the cost / benefits of these new platforms</a:t>
            </a:r>
            <a:endParaRPr lang="en-US" sz="1400" dirty="0" smtClean="0"/>
          </a:p>
          <a:p>
            <a:r>
              <a:rPr lang="en-US" sz="1400" dirty="0" smtClean="0"/>
              <a:t>Brad spoke eloquently last year</a:t>
            </a:r>
            <a:r>
              <a:rPr lang="en-US" sz="1400" baseline="0" dirty="0" smtClean="0"/>
              <a:t> about the challenges of supporting an increasing number of digital platforms – in particular because the Times is sensitive to the reading experience and wants to deliver a great reading experience on every media in which it delivers its products.</a:t>
            </a:r>
            <a:endParaRPr lang="en-US" sz="1400" dirty="0" smtClean="0"/>
          </a:p>
          <a:p>
            <a:endParaRPr lang="en-US" sz="1400" dirty="0" smtClean="0"/>
          </a:p>
          <a:p>
            <a:r>
              <a:rPr lang="en-US" sz="1400" dirty="0" smtClean="0"/>
              <a:t>Now</a:t>
            </a:r>
            <a:r>
              <a:rPr lang="en-US" sz="1400" baseline="0" dirty="0" smtClean="0"/>
              <a:t> we have a new platform for news that I don’t own or control</a:t>
            </a:r>
          </a:p>
          <a:p>
            <a:endParaRPr lang="en-US" sz="1400" dirty="0" smtClean="0"/>
          </a:p>
          <a:p>
            <a:r>
              <a:rPr lang="en-US" sz="1400" dirty="0" smtClean="0"/>
              <a:t>But</a:t>
            </a:r>
            <a:r>
              <a:rPr lang="en-US" sz="1400" baseline="0" dirty="0" smtClean="0"/>
              <a:t> more importantly, I do not have a direct relationship with the customer at someone else’s platform.</a:t>
            </a:r>
            <a:endParaRPr lang="en-US" sz="1400" dirty="0" smtClean="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10</a:t>
            </a:fld>
            <a:endParaRPr lang="en-US"/>
          </a:p>
        </p:txBody>
      </p:sp>
    </p:spTree>
    <p:extLst>
      <p:ext uri="{BB962C8B-B14F-4D97-AF65-F5344CB8AC3E}">
        <p14:creationId xmlns:p14="http://schemas.microsoft.com/office/powerpoint/2010/main" val="1734250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400" dirty="0" smtClean="0"/>
              <a:t>People used to see news on Facebook while they were there for another reason.</a:t>
            </a:r>
            <a:r>
              <a:rPr lang="en-US" sz="1400" baseline="0" dirty="0" smtClean="0"/>
              <a:t> Going forward, we are seeing more people going to the network for their news, and indeed, for reading in general.</a:t>
            </a:r>
          </a:p>
          <a:p>
            <a:endParaRPr lang="en-US" sz="1400" dirty="0" smtClean="0"/>
          </a:p>
          <a:p>
            <a:r>
              <a:rPr lang="en-US" sz="1400" dirty="0" smtClean="0"/>
              <a:t>Some are bullish on this. This slide is derived from ideas that</a:t>
            </a:r>
            <a:r>
              <a:rPr lang="en-US" sz="1400" baseline="0" dirty="0" smtClean="0"/>
              <a:t> </a:t>
            </a:r>
            <a:r>
              <a:rPr lang="en-US" sz="1400" dirty="0" smtClean="0"/>
              <a:t>Patrick Yee at Refinery 29, a leading digital media</a:t>
            </a:r>
            <a:r>
              <a:rPr lang="en-US" sz="1400" baseline="0" dirty="0" smtClean="0"/>
              <a:t> company in fashion, presented at the Digital Innovation Summit this summer.</a:t>
            </a:r>
          </a:p>
          <a:p>
            <a:r>
              <a:rPr lang="en-US" sz="1400" baseline="0" dirty="0" smtClean="0"/>
              <a:t>He said his whole company is focused on h</a:t>
            </a:r>
            <a:r>
              <a:rPr lang="en-US" sz="1400" dirty="0" smtClean="0">
                <a:solidFill>
                  <a:srgbClr val="205595"/>
                </a:solidFill>
              </a:rPr>
              <a:t>aving</a:t>
            </a:r>
            <a:r>
              <a:rPr lang="en-US" sz="1400" baseline="0" dirty="0" smtClean="0">
                <a:solidFill>
                  <a:srgbClr val="205595"/>
                </a:solidFill>
              </a:rPr>
              <a:t> th</a:t>
            </a:r>
            <a:r>
              <a:rPr lang="en-US" sz="1400" dirty="0" smtClean="0">
                <a:solidFill>
                  <a:srgbClr val="205595"/>
                </a:solidFill>
              </a:rPr>
              <a:t>e best branded, Original native content –</a:t>
            </a:r>
            <a:r>
              <a:rPr lang="en-US" sz="1400" baseline="0" dirty="0" smtClean="0">
                <a:solidFill>
                  <a:srgbClr val="205595"/>
                </a:solidFill>
              </a:rPr>
              <a:t> that conventional advertising was not going to cut it in this new era.</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400" dirty="0" smtClean="0">
              <a:solidFill>
                <a:srgbClr val="205595"/>
              </a:solidFill>
            </a:endParaRPr>
          </a:p>
          <a:p>
            <a:endParaRPr lang="en-US" dirty="0" smtClean="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11</a:t>
            </a:fld>
            <a:endParaRPr lang="en-US"/>
          </a:p>
        </p:txBody>
      </p:sp>
    </p:spTree>
    <p:extLst>
      <p:ext uri="{BB962C8B-B14F-4D97-AF65-F5344CB8AC3E}">
        <p14:creationId xmlns:p14="http://schemas.microsoft.com/office/powerpoint/2010/main" val="526492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400" dirty="0" smtClean="0"/>
              <a:t>Others are no so bullish. A year ago, before he passed away in February, the NY Times media critic </a:t>
            </a:r>
            <a:r>
              <a:rPr lang="en-US" sz="1400" baseline="0" dirty="0" smtClean="0"/>
              <a:t>David Carr wrote that </a:t>
            </a:r>
            <a:r>
              <a:rPr lang="en-US" sz="1400" kern="1200" dirty="0" smtClean="0">
                <a:solidFill>
                  <a:schemeClr val="tx1"/>
                </a:solidFill>
                <a:latin typeface="+mn-lt"/>
                <a:ea typeface="+mn-ea"/>
                <a:cs typeface="+mn-cs"/>
              </a:rPr>
              <a:t>Facebook was</a:t>
            </a:r>
            <a:r>
              <a:rPr lang="en-US" sz="1400" kern="1200" baseline="0" dirty="0" smtClean="0">
                <a:solidFill>
                  <a:schemeClr val="tx1"/>
                </a:solidFill>
                <a:latin typeface="+mn-lt"/>
                <a:ea typeface="+mn-ea"/>
                <a:cs typeface="+mn-cs"/>
              </a:rPr>
              <a:t> a </a:t>
            </a:r>
            <a:r>
              <a:rPr lang="en-US" sz="1400" kern="1200" dirty="0" smtClean="0">
                <a:solidFill>
                  <a:schemeClr val="tx1"/>
                </a:solidFill>
                <a:latin typeface="+mn-lt"/>
                <a:ea typeface="+mn-ea"/>
                <a:cs typeface="+mn-cs"/>
              </a:rPr>
              <a:t>bit like that big dog galloping toward you in the park. </a:t>
            </a:r>
          </a:p>
          <a:p>
            <a:r>
              <a:rPr lang="en-US" sz="1400" kern="1200" dirty="0" smtClean="0">
                <a:solidFill>
                  <a:schemeClr val="tx1"/>
                </a:solidFill>
                <a:latin typeface="+mn-lt"/>
                <a:ea typeface="+mn-ea"/>
                <a:cs typeface="+mn-cs"/>
              </a:rPr>
              <a:t>More often than not, it’s hard to tell whether he wants to play with you or eat you.</a:t>
            </a:r>
          </a:p>
          <a:p>
            <a:r>
              <a:rPr lang="en-US" sz="1400" baseline="0" dirty="0" smtClean="0"/>
              <a:t>And as you can see by the quote here, he was skeptical of Instant Articles.</a:t>
            </a:r>
          </a:p>
          <a:p>
            <a:endParaRPr lang="en-US" sz="1400" baseline="0" dirty="0" smtClean="0"/>
          </a:p>
          <a:p>
            <a:r>
              <a:rPr lang="en-US" baseline="0" dirty="0" smtClean="0"/>
              <a:t>http://</a:t>
            </a:r>
            <a:r>
              <a:rPr lang="en-US" baseline="0" dirty="0" err="1" smtClean="0"/>
              <a:t>www.nytimes.com</a:t>
            </a:r>
            <a:r>
              <a:rPr lang="en-US" baseline="0" dirty="0" smtClean="0"/>
              <a:t>/2014/10/27/business/media/</a:t>
            </a:r>
            <a:r>
              <a:rPr lang="en-US" baseline="0" dirty="0" err="1" smtClean="0"/>
              <a:t>facebook-offers-life-raft-but-publishers-are-wary.html?_r</a:t>
            </a:r>
            <a:r>
              <a:rPr lang="en-US" baseline="0" dirty="0" smtClean="0"/>
              <a:t>=0</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12</a:t>
            </a:fld>
            <a:endParaRPr lang="en-US"/>
          </a:p>
        </p:txBody>
      </p:sp>
    </p:spTree>
    <p:extLst>
      <p:ext uri="{BB962C8B-B14F-4D97-AF65-F5344CB8AC3E}">
        <p14:creationId xmlns:p14="http://schemas.microsoft.com/office/powerpoint/2010/main" val="4292322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So</a:t>
            </a:r>
            <a:r>
              <a:rPr lang="en-US" sz="1400" baseline="0" dirty="0" smtClean="0"/>
              <a:t> with that, let’s turn to our panelists, and I’ll start with Brad.. . I know it’s only been a few months, but what has the NY Times learned so far</a:t>
            </a:r>
            <a:r>
              <a:rPr lang="en-US" sz="1400" baseline="0" dirty="0" smtClean="0"/>
              <a:t>?</a:t>
            </a:r>
          </a:p>
          <a:p>
            <a:endParaRPr lang="en-US" sz="1400" baseline="0" dirty="0" smtClean="0"/>
          </a:p>
          <a:p>
            <a:r>
              <a:rPr lang="en-US" sz="1400" baseline="0" dirty="0" smtClean="0"/>
              <a:t>Remainder of session is Q&amp;A with panelists </a:t>
            </a:r>
            <a:r>
              <a:rPr lang="en-US" sz="1400" baseline="0" smtClean="0"/>
              <a:t>without visuals.</a:t>
            </a:r>
            <a:endParaRPr lang="en-US" sz="1400" baseline="0" dirty="0" smtClean="0"/>
          </a:p>
          <a:p>
            <a:endParaRPr lang="en-US" sz="1400" dirty="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13</a:t>
            </a:fld>
            <a:endParaRPr lang="en-US"/>
          </a:p>
        </p:txBody>
      </p:sp>
    </p:spTree>
    <p:extLst>
      <p:ext uri="{BB962C8B-B14F-4D97-AF65-F5344CB8AC3E}">
        <p14:creationId xmlns:p14="http://schemas.microsoft.com/office/powerpoint/2010/main" val="3560612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time, the media themselves keep changing.</a:t>
            </a:r>
          </a:p>
          <a:p>
            <a:r>
              <a:rPr lang="en-US" dirty="0" smtClean="0"/>
              <a:t>So the Apple Watch is completely different</a:t>
            </a:r>
            <a:r>
              <a:rPr lang="en-US" baseline="0" dirty="0" smtClean="0"/>
              <a:t> - it’s a device, not a network, but as far as new frontiers it represents one that was precedent setting</a:t>
            </a:r>
          </a:p>
          <a:p>
            <a:endParaRPr lang="en-US" dirty="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14</a:t>
            </a:fld>
            <a:endParaRPr lang="en-US"/>
          </a:p>
        </p:txBody>
      </p:sp>
    </p:spTree>
    <p:extLst>
      <p:ext uri="{BB962C8B-B14F-4D97-AF65-F5344CB8AC3E}">
        <p14:creationId xmlns:p14="http://schemas.microsoft.com/office/powerpoint/2010/main" val="399066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800" dirty="0" smtClean="0"/>
              <a:t>I’d</a:t>
            </a:r>
            <a:r>
              <a:rPr lang="en-US" sz="1800" baseline="0" dirty="0" smtClean="0"/>
              <a:t> like to start with a very quick 5-minute look back to see how we came to where we are. </a:t>
            </a:r>
          </a:p>
          <a:p>
            <a:r>
              <a:rPr lang="en-US" sz="1800" baseline="0" dirty="0" smtClean="0"/>
              <a:t>If we roll back the clock to the beginning of the century, commercial consumer publishers made their money from print but were actively experimenting with the web and many were also extending their brand to television or cable. </a:t>
            </a:r>
          </a:p>
          <a:p>
            <a:r>
              <a:rPr lang="en-US" sz="1800" baseline="0" dirty="0" smtClean="0"/>
              <a:t>The shift from print to digital revenues happened more quickly in professional sectors – STM publishing, for example, where we have Elsevier speaking tomorrow.</a:t>
            </a:r>
          </a:p>
          <a:p>
            <a:endParaRPr lang="en-US" sz="1800" baseline="0" dirty="0" smtClean="0"/>
          </a:p>
          <a:p>
            <a:r>
              <a:rPr lang="en-US" sz="1800" baseline="0" dirty="0" smtClean="0"/>
              <a:t>But in an era that was before social networking took off, the digital focus was on the web; money was still in print and broadcast</a:t>
            </a:r>
          </a:p>
          <a:p>
            <a:endParaRPr lang="en-US" sz="1800" dirty="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2</a:t>
            </a:fld>
            <a:endParaRPr lang="en-US"/>
          </a:p>
        </p:txBody>
      </p:sp>
    </p:spTree>
    <p:extLst>
      <p:ext uri="{BB962C8B-B14F-4D97-AF65-F5344CB8AC3E}">
        <p14:creationId xmlns:p14="http://schemas.microsoft.com/office/powerpoint/2010/main" val="33106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400" dirty="0" smtClean="0"/>
              <a:t>As</a:t>
            </a:r>
            <a:r>
              <a:rPr lang="en-US" sz="1400" baseline="0" dirty="0" smtClean="0"/>
              <a:t> </a:t>
            </a:r>
            <a:r>
              <a:rPr lang="en-US" sz="1400" dirty="0" smtClean="0"/>
              <a:t>social media gained traction, media companies,</a:t>
            </a:r>
            <a:r>
              <a:rPr lang="en-US" sz="1400" baseline="0" dirty="0" smtClean="0"/>
              <a:t> and for that matter corporate marketers as well, treated social media as a lead-generation tool- people posted or tweeted and that drove traffic back to my web site where I hoped to “monetize” visitors, either by selling ads against impressions or encouraging visitors to subscribe.</a:t>
            </a:r>
          </a:p>
          <a:p>
            <a:endParaRPr lang="en-US" sz="1400" baseline="0" dirty="0" smtClean="0"/>
          </a:p>
          <a:p>
            <a:r>
              <a:rPr lang="en-US" sz="1400" baseline="0" dirty="0" smtClean="0"/>
              <a:t>It was brand awareness in a good way, because people were led back to a platform that I controlled.</a:t>
            </a:r>
            <a:endParaRPr lang="en-US" sz="1400" dirty="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3</a:t>
            </a:fld>
            <a:endParaRPr lang="en-US"/>
          </a:p>
        </p:txBody>
      </p:sp>
    </p:spTree>
    <p:extLst>
      <p:ext uri="{BB962C8B-B14F-4D97-AF65-F5344CB8AC3E}">
        <p14:creationId xmlns:p14="http://schemas.microsoft.com/office/powerpoint/2010/main" val="116893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fontScale="92500" lnSpcReduction="10000"/>
          </a:bodyPr>
          <a:lstStyle/>
          <a:p>
            <a:r>
              <a:rPr lang="en-US" sz="1400" dirty="0" smtClean="0"/>
              <a:t>2010 – the </a:t>
            </a:r>
            <a:r>
              <a:rPr lang="en-US" sz="1400" dirty="0" err="1" smtClean="0"/>
              <a:t>iPad</a:t>
            </a:r>
            <a:r>
              <a:rPr lang="en-US" sz="1400" dirty="0" smtClean="0"/>
              <a:t> changes digital</a:t>
            </a:r>
            <a:r>
              <a:rPr lang="en-US" sz="1400" baseline="0" dirty="0" smtClean="0"/>
              <a:t> delivery –</a:t>
            </a:r>
          </a:p>
          <a:p>
            <a:endParaRPr lang="en-US" sz="1400" baseline="0" dirty="0" smtClean="0"/>
          </a:p>
          <a:p>
            <a:r>
              <a:rPr lang="en-US" sz="1400" baseline="0" dirty="0" smtClean="0"/>
              <a:t>First portable handheld multipurpose computer with a color display that is great for reading.</a:t>
            </a:r>
          </a:p>
          <a:p>
            <a:r>
              <a:rPr lang="en-US" sz="1400" baseline="0" dirty="0" smtClean="0"/>
              <a:t>I know in our house it completely changed our “home computing” experience – we abandoned laptop at home for everything that didn’t require a dedicated keyboard or office applications.</a:t>
            </a:r>
          </a:p>
          <a:p>
            <a:endParaRPr lang="en-US" sz="1400" baseline="0" dirty="0" smtClean="0"/>
          </a:p>
          <a:p>
            <a:r>
              <a:rPr lang="en-US" sz="1400" baseline="0" dirty="0" smtClean="0"/>
              <a:t>It was a new delivery platform, used gestures instead of a mouse, a different form factor– had very interesting possibilities for interactive and expanded content</a:t>
            </a:r>
          </a:p>
          <a:p>
            <a:endParaRPr lang="en-US" sz="1400" baseline="0" dirty="0" smtClean="0"/>
          </a:p>
          <a:p>
            <a:r>
              <a:rPr lang="en-US" sz="1400" baseline="0" dirty="0" smtClean="0"/>
              <a:t>Best of all, I could publish under my own branded app  –with in-app messaging direct from publisher to consumer, and a new ecosystem for payment, subscriptions or memberships.</a:t>
            </a:r>
          </a:p>
          <a:p>
            <a:r>
              <a:rPr lang="en-US" sz="1400" baseline="0" dirty="0" smtClean="0"/>
              <a:t>People who subscribed by iTunes did so without me knowing who they were, but even so publishers with their own apps had a good bit of control.</a:t>
            </a:r>
          </a:p>
          <a:p>
            <a:endParaRPr lang="en-US" sz="1400" baseline="0" dirty="0" smtClean="0"/>
          </a:p>
          <a:p>
            <a:r>
              <a:rPr lang="en-US" sz="1400" baseline="0" dirty="0" smtClean="0"/>
              <a:t>2 Other points:</a:t>
            </a:r>
          </a:p>
          <a:p>
            <a:r>
              <a:rPr lang="en-US" sz="1400" baseline="0" dirty="0" smtClean="0"/>
              <a:t>1:  Huge driver for responsive design, which then made it much easier for sites to be phone friendly</a:t>
            </a:r>
          </a:p>
          <a:p>
            <a:endParaRPr lang="en-US" sz="1400" baseline="0" dirty="0" smtClean="0"/>
          </a:p>
          <a:p>
            <a:r>
              <a:rPr lang="en-US" sz="1400" baseline="0" dirty="0" smtClean="0"/>
              <a:t>That’s not wasted efforts. So while tablets are still selling well, you can see the trend – they have already peaked, and what’s growing now are large phones.</a:t>
            </a:r>
          </a:p>
          <a:p>
            <a:endParaRPr lang="en-US" sz="1400" baseline="0" dirty="0" smtClean="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4</a:t>
            </a:fld>
            <a:endParaRPr lang="en-US"/>
          </a:p>
        </p:txBody>
      </p:sp>
    </p:spTree>
    <p:extLst>
      <p:ext uri="{BB962C8B-B14F-4D97-AF65-F5344CB8AC3E}">
        <p14:creationId xmlns:p14="http://schemas.microsoft.com/office/powerpoint/2010/main" val="467066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a:buClr>
                <a:srgbClr val="205595"/>
              </a:buClr>
              <a:buSzPct val="100000"/>
              <a:buFont typeface="Arial"/>
              <a:buChar char="•"/>
            </a:pPr>
            <a:endParaRPr lang="en-US" sz="1400" dirty="0" smtClean="0">
              <a:solidFill>
                <a:srgbClr val="205595"/>
              </a:solidFill>
            </a:endParaRPr>
          </a:p>
          <a:p>
            <a:pPr>
              <a:buClr>
                <a:srgbClr val="205595"/>
              </a:buClr>
              <a:buSzPct val="100000"/>
              <a:buFont typeface="Arial"/>
              <a:buChar char="•"/>
            </a:pPr>
            <a:r>
              <a:rPr lang="en-US" sz="1400" dirty="0" smtClean="0">
                <a:solidFill>
                  <a:srgbClr val="205595"/>
                </a:solidFill>
              </a:rPr>
              <a:t>- See more at: http://</a:t>
            </a:r>
            <a:r>
              <a:rPr lang="en-US" sz="1400" dirty="0" err="1" smtClean="0">
                <a:solidFill>
                  <a:srgbClr val="205595"/>
                </a:solidFill>
              </a:rPr>
              <a:t>www.fipp.com</a:t>
            </a:r>
            <a:r>
              <a:rPr lang="en-US" sz="1400" dirty="0" smtClean="0">
                <a:solidFill>
                  <a:srgbClr val="205595"/>
                </a:solidFill>
              </a:rPr>
              <a:t>/news/</a:t>
            </a:r>
            <a:r>
              <a:rPr lang="en-US" sz="1400" dirty="0" err="1" smtClean="0">
                <a:solidFill>
                  <a:srgbClr val="205595"/>
                </a:solidFill>
              </a:rPr>
              <a:t>insightnews</a:t>
            </a:r>
            <a:r>
              <a:rPr lang="en-US" sz="1400" dirty="0" smtClean="0">
                <a:solidFill>
                  <a:srgbClr val="205595"/>
                </a:solidFill>
              </a:rPr>
              <a:t>/4-milestones-from-the-digital-world-in-2014#sthash.b48LWqCc.dpuf</a:t>
            </a:r>
          </a:p>
          <a:p>
            <a:pPr>
              <a:buClr>
                <a:srgbClr val="205595"/>
              </a:buClr>
              <a:buSzPct val="100000"/>
              <a:buFont typeface="Arial"/>
              <a:buChar char="•"/>
            </a:pPr>
            <a:endParaRPr lang="en-US" sz="1400" dirty="0" smtClean="0">
              <a:solidFill>
                <a:srgbClr val="205595"/>
              </a:solidFill>
            </a:endParaRPr>
          </a:p>
          <a:p>
            <a:endParaRPr lang="en-US" dirty="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5</a:t>
            </a:fld>
            <a:endParaRPr lang="en-US"/>
          </a:p>
        </p:txBody>
      </p:sp>
    </p:spTree>
    <p:extLst>
      <p:ext uri="{BB962C8B-B14F-4D97-AF65-F5344CB8AC3E}">
        <p14:creationId xmlns:p14="http://schemas.microsoft.com/office/powerpoint/2010/main" val="171581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400" dirty="0" smtClean="0"/>
              <a:t>Which brings us to today’s conversation.</a:t>
            </a:r>
          </a:p>
          <a:p>
            <a:r>
              <a:rPr lang="en-US" sz="1400" dirty="0" smtClean="0"/>
              <a:t>Today,</a:t>
            </a:r>
            <a:r>
              <a:rPr lang="en-US" sz="1400" baseline="0" dirty="0" smtClean="0"/>
              <a:t> more people visit web sites or news apps to get news than they do social networks.</a:t>
            </a:r>
          </a:p>
          <a:p>
            <a:r>
              <a:rPr lang="en-US" sz="1400" baseline="0" dirty="0" smtClean="0"/>
              <a:t>But that is changing- 40% growth from 2014 to 2015 in shares of news content on Facebook</a:t>
            </a:r>
          </a:p>
          <a:p>
            <a:endParaRPr lang="en-US" sz="1400" baseline="0" dirty="0" smtClean="0"/>
          </a:p>
          <a:p>
            <a:r>
              <a:rPr lang="en-US" sz="1400" baseline="0" dirty="0" smtClean="0"/>
              <a:t>Facebook owns </a:t>
            </a:r>
            <a:r>
              <a:rPr lang="en-US" sz="1400" baseline="0" dirty="0" err="1" smtClean="0"/>
              <a:t>WhatsApp</a:t>
            </a:r>
            <a:r>
              <a:rPr lang="en-US" sz="1400" baseline="0" dirty="0" smtClean="0"/>
              <a:t>, which is huge outside the U.S.</a:t>
            </a:r>
          </a:p>
          <a:p>
            <a:r>
              <a:rPr lang="en-US" sz="1400" baseline="0" dirty="0" smtClean="0"/>
              <a:t>Facebook owns </a:t>
            </a:r>
            <a:r>
              <a:rPr lang="en-US" sz="1400" baseline="0" dirty="0" err="1" smtClean="0"/>
              <a:t>Instagram</a:t>
            </a:r>
            <a:endParaRPr lang="en-US" sz="1400"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6</a:t>
            </a:fld>
            <a:endParaRPr lang="en-US"/>
          </a:p>
        </p:txBody>
      </p:sp>
    </p:spTree>
    <p:extLst>
      <p:ext uri="{BB962C8B-B14F-4D97-AF65-F5344CB8AC3E}">
        <p14:creationId xmlns:p14="http://schemas.microsoft.com/office/powerpoint/2010/main" val="1976169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600" dirty="0" smtClean="0"/>
              <a:t>And now Facebook introduces Instant Articles, its own news platform</a:t>
            </a:r>
          </a:p>
          <a:p>
            <a:r>
              <a:rPr lang="en-US" dirty="0" smtClean="0"/>
              <a:t>No,</a:t>
            </a:r>
            <a:r>
              <a:rPr lang="en-US" baseline="0" dirty="0" smtClean="0"/>
              <a:t> it’s not yet running a news organization, but it is controlling the delivery, and the relationship with the consumer</a:t>
            </a:r>
            <a:endParaRPr lang="en-US" dirty="0" smtClean="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7</a:t>
            </a:fld>
            <a:endParaRPr lang="en-US"/>
          </a:p>
        </p:txBody>
      </p:sp>
    </p:spTree>
    <p:extLst>
      <p:ext uri="{BB962C8B-B14F-4D97-AF65-F5344CB8AC3E}">
        <p14:creationId xmlns:p14="http://schemas.microsoft.com/office/powerpoint/2010/main" val="228308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i="1" kern="1200" dirty="0" smtClean="0">
                <a:solidFill>
                  <a:schemeClr val="tx1"/>
                </a:solidFill>
                <a:latin typeface="+mn-lt"/>
                <a:ea typeface="+mn-ea"/>
                <a:cs typeface="+mn-cs"/>
              </a:rPr>
              <a:t>Who is in?</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Who is about to join?</a:t>
            </a:r>
          </a:p>
          <a:p>
            <a:r>
              <a:rPr lang="en-US" sz="1200" i="1" kern="1200" dirty="0" smtClean="0">
                <a:solidFill>
                  <a:schemeClr val="tx1"/>
                </a:solidFill>
                <a:latin typeface="+mn-lt"/>
                <a:ea typeface="+mn-ea"/>
                <a:cs typeface="+mn-cs"/>
              </a:rPr>
              <a:t>Billboard, Billy Penn, The Blaze, Bleacher Report, </a:t>
            </a:r>
            <a:r>
              <a:rPr lang="en-US" sz="1200" i="1" kern="1200" dirty="0" err="1" smtClean="0">
                <a:solidFill>
                  <a:schemeClr val="tx1"/>
                </a:solidFill>
                <a:latin typeface="+mn-lt"/>
                <a:ea typeface="+mn-ea"/>
                <a:cs typeface="+mn-cs"/>
              </a:rPr>
              <a:t>Breitbart</a:t>
            </a:r>
            <a:r>
              <a:rPr lang="en-US" sz="1200" i="1" kern="1200" dirty="0" smtClean="0">
                <a:solidFill>
                  <a:schemeClr val="tx1"/>
                </a:solidFill>
                <a:latin typeface="+mn-lt"/>
                <a:ea typeface="+mn-ea"/>
                <a:cs typeface="+mn-cs"/>
              </a:rPr>
              <a:t>, Brit + Co, Business Insider, Bustle, CBS News, CBS Sports, CNET, Complex, Country Living, Cracked, Daily Dot, E! News, Elite Daily, Entertainment Weekly, Gannett, Good Housekeeping, Fox Sports, Harper’s Bazaar, Hollywood Life, Hollywood Reporter, IJ Review, Little Things, </a:t>
            </a:r>
            <a:r>
              <a:rPr lang="en-US" sz="1200" i="1" kern="1200" dirty="0" err="1" smtClean="0">
                <a:solidFill>
                  <a:schemeClr val="tx1"/>
                </a:solidFill>
                <a:latin typeface="+mn-lt"/>
                <a:ea typeface="+mn-ea"/>
                <a:cs typeface="+mn-cs"/>
              </a:rPr>
              <a:t>Mashable</a:t>
            </a:r>
            <a:r>
              <a:rPr lang="en-US" sz="1200" i="1" kern="1200" dirty="0" smtClean="0">
                <a:solidFill>
                  <a:schemeClr val="tx1"/>
                </a:solidFill>
                <a:latin typeface="+mn-lt"/>
                <a:ea typeface="+mn-ea"/>
                <a:cs typeface="+mn-cs"/>
              </a:rPr>
              <a:t>, Mental Floss, </a:t>
            </a:r>
            <a:r>
              <a:rPr lang="en-US" sz="1200" i="1" kern="1200" dirty="0" err="1" smtClean="0">
                <a:solidFill>
                  <a:schemeClr val="tx1"/>
                </a:solidFill>
                <a:latin typeface="+mn-lt"/>
                <a:ea typeface="+mn-ea"/>
                <a:cs typeface="+mn-cs"/>
              </a:rPr>
              <a:t>mindbodygreen</a:t>
            </a:r>
            <a:r>
              <a:rPr lang="en-US" sz="1200" i="1" kern="1200" dirty="0" smtClean="0">
                <a:solidFill>
                  <a:schemeClr val="tx1"/>
                </a:solidFill>
                <a:latin typeface="+mn-lt"/>
                <a:ea typeface="+mn-ea"/>
                <a:cs typeface="+mn-cs"/>
              </a:rPr>
              <a:t>, MLB, </a:t>
            </a:r>
            <a:r>
              <a:rPr lang="en-US" sz="1200" i="1" kern="1200" dirty="0" err="1" smtClean="0">
                <a:solidFill>
                  <a:schemeClr val="tx1"/>
                </a:solidFill>
                <a:latin typeface="+mn-lt"/>
                <a:ea typeface="+mn-ea"/>
                <a:cs typeface="+mn-cs"/>
              </a:rPr>
              <a:t>MoviePilot</a:t>
            </a:r>
            <a:r>
              <a:rPr lang="en-US" sz="1200" i="1" kern="1200" dirty="0" smtClean="0">
                <a:solidFill>
                  <a:schemeClr val="tx1"/>
                </a:solidFill>
                <a:latin typeface="+mn-lt"/>
                <a:ea typeface="+mn-ea"/>
                <a:cs typeface="+mn-cs"/>
              </a:rPr>
              <a:t>, NBA, NY Post, The Onion, Opposing Views, People, Pop Sugar, Rare, Refinery 29, Rolling Stone, Seventeen, TIME, </a:t>
            </a:r>
            <a:r>
              <a:rPr lang="en-US" sz="1200" i="1" kern="1200" dirty="0" err="1" smtClean="0">
                <a:solidFill>
                  <a:schemeClr val="tx1"/>
                </a:solidFill>
                <a:latin typeface="+mn-lt"/>
                <a:ea typeface="+mn-ea"/>
                <a:cs typeface="+mn-cs"/>
              </a:rPr>
              <a:t>Uproxx</a:t>
            </a:r>
            <a:r>
              <a:rPr lang="en-US" sz="1200" i="1" kern="1200" dirty="0" smtClean="0">
                <a:solidFill>
                  <a:schemeClr val="tx1"/>
                </a:solidFill>
                <a:latin typeface="+mn-lt"/>
                <a:ea typeface="+mn-ea"/>
                <a:cs typeface="+mn-cs"/>
              </a:rPr>
              <a:t>, US Magazine, USA Today, Variety, The Verge, The Weather Channel.</a:t>
            </a:r>
          </a:p>
          <a:p>
            <a:endParaRPr lang="en-US" sz="1200" i="1"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Can we scroll</a:t>
            </a:r>
            <a:r>
              <a:rPr lang="en-US" sz="1200" i="1" kern="1200" baseline="0" dirty="0" smtClean="0">
                <a:solidFill>
                  <a:schemeClr val="tx1"/>
                </a:solidFill>
                <a:latin typeface="+mn-lt"/>
                <a:ea typeface="+mn-ea"/>
                <a:cs typeface="+mn-cs"/>
              </a:rPr>
              <a:t> these?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8</a:t>
            </a:fld>
            <a:endParaRPr lang="en-US"/>
          </a:p>
        </p:txBody>
      </p:sp>
    </p:spTree>
    <p:extLst>
      <p:ext uri="{BB962C8B-B14F-4D97-AF65-F5344CB8AC3E}">
        <p14:creationId xmlns:p14="http://schemas.microsoft.com/office/powerpoint/2010/main" val="112122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600" dirty="0" smtClean="0"/>
              <a:t>And though Apple News is an</a:t>
            </a:r>
            <a:r>
              <a:rPr lang="en-US" sz="1600" baseline="0" dirty="0" smtClean="0"/>
              <a:t> app, not a social media site – at least not yet – here again we have the idea that consumers are reading our stories not under our app but under someone else’s platform</a:t>
            </a:r>
            <a:endParaRPr lang="en-US" sz="1600" dirty="0" smtClean="0"/>
          </a:p>
          <a:p>
            <a:endParaRPr lang="en-US" sz="1600" dirty="0"/>
          </a:p>
        </p:txBody>
      </p:sp>
      <p:sp>
        <p:nvSpPr>
          <p:cNvPr id="4" name="Slide Number Placeholder 3"/>
          <p:cNvSpPr>
            <a:spLocks noGrp="1"/>
          </p:cNvSpPr>
          <p:nvPr>
            <p:ph type="sldNum" sz="quarter" idx="10"/>
          </p:nvPr>
        </p:nvSpPr>
        <p:spPr/>
        <p:txBody>
          <a:bodyPr/>
          <a:lstStyle/>
          <a:p>
            <a:pPr>
              <a:defRPr/>
            </a:pPr>
            <a:fld id="{836C5443-2610-43D3-8E74-76B06D1D8433}" type="slidenum">
              <a:rPr lang="en-US" smtClean="0"/>
              <a:pPr>
                <a:defRPr/>
              </a:pPr>
              <a:t>9</a:t>
            </a:fld>
            <a:endParaRPr lang="en-US"/>
          </a:p>
        </p:txBody>
      </p:sp>
    </p:spTree>
    <p:extLst>
      <p:ext uri="{BB962C8B-B14F-4D97-AF65-F5344CB8AC3E}">
        <p14:creationId xmlns:p14="http://schemas.microsoft.com/office/powerpoint/2010/main" val="1667174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image" Target="../media/image11.emf"/><Relationship Id="rId13" Type="http://schemas.openxmlformats.org/officeDocument/2006/relationships/image" Target="../media/image12.png"/><Relationship Id="rId14" Type="http://schemas.openxmlformats.org/officeDocument/2006/relationships/image" Target="../media/image13.png"/><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24.png"/><Relationship Id="rId20" Type="http://schemas.openxmlformats.org/officeDocument/2006/relationships/image" Target="../media/image35.png"/><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image" Target="../media/image38.jpeg"/><Relationship Id="rId24" Type="http://schemas.openxmlformats.org/officeDocument/2006/relationships/image" Target="../media/image39.jpeg"/><Relationship Id="rId25" Type="http://schemas.openxmlformats.org/officeDocument/2006/relationships/image" Target="../media/image40.png"/><Relationship Id="rId26" Type="http://schemas.openxmlformats.org/officeDocument/2006/relationships/image" Target="../media/image41.jpeg"/><Relationship Id="rId27" Type="http://schemas.openxmlformats.org/officeDocument/2006/relationships/image" Target="../media/image42.png"/><Relationship Id="rId28" Type="http://schemas.openxmlformats.org/officeDocument/2006/relationships/image" Target="../media/image43.png"/><Relationship Id="rId29" Type="http://schemas.openxmlformats.org/officeDocument/2006/relationships/image" Target="../media/image44.jpeg"/><Relationship Id="rId30" Type="http://schemas.openxmlformats.org/officeDocument/2006/relationships/image" Target="../media/image45.png"/><Relationship Id="rId10" Type="http://schemas.openxmlformats.org/officeDocument/2006/relationships/image" Target="../media/image25.png"/><Relationship Id="rId11" Type="http://schemas.openxmlformats.org/officeDocument/2006/relationships/image" Target="../media/image26.png"/><Relationship Id="rId12" Type="http://schemas.openxmlformats.org/officeDocument/2006/relationships/image" Target="../media/image27.png"/><Relationship Id="rId13" Type="http://schemas.openxmlformats.org/officeDocument/2006/relationships/image" Target="../media/image28.gif"/><Relationship Id="rId14" Type="http://schemas.openxmlformats.org/officeDocument/2006/relationships/image" Target="../media/image29.emf"/><Relationship Id="rId15" Type="http://schemas.openxmlformats.org/officeDocument/2006/relationships/image" Target="../media/image30.png"/><Relationship Id="rId16" Type="http://schemas.openxmlformats.org/officeDocument/2006/relationships/image" Target="../media/image31.jpeg"/><Relationship Id="rId17" Type="http://schemas.openxmlformats.org/officeDocument/2006/relationships/image" Target="../media/image32.jpeg"/><Relationship Id="rId18" Type="http://schemas.openxmlformats.org/officeDocument/2006/relationships/image" Target="../media/image33.png"/><Relationship Id="rId19" Type="http://schemas.openxmlformats.org/officeDocument/2006/relationships/image" Target="../media/image34.png"/><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p:cNvSpPr txBox="1">
            <a:spLocks/>
          </p:cNvSpPr>
          <p:nvPr userDrawn="1"/>
        </p:nvSpPr>
        <p:spPr>
          <a:xfrm>
            <a:off x="745098" y="604576"/>
            <a:ext cx="11887683" cy="1833559"/>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buNone/>
            </a:pPr>
            <a:endParaRPr lang="en-US" sz="5400" dirty="0">
              <a:solidFill>
                <a:srgbClr val="205595"/>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2" name="Picture Placeholder 9"/>
          <p:cNvSpPr>
            <a:spLocks noGrp="1"/>
          </p:cNvSpPr>
          <p:nvPr>
            <p:ph type="pic" sz="quarter" idx="12"/>
          </p:nvPr>
        </p:nvSpPr>
        <p:spPr>
          <a:xfrm>
            <a:off x="4934900" y="2694907"/>
            <a:ext cx="3142443" cy="3360667"/>
          </a:xfrm>
          <a:prstGeom prst="rect">
            <a:avLst/>
          </a:prstGeom>
        </p:spPr>
        <p:txBody>
          <a:bodyPr vert="horz" lIns="0" tIns="0" rIns="0" bIns="0"/>
          <a:lstStyle>
            <a:lvl1pPr>
              <a:buNone/>
              <a:defRPr/>
            </a:lvl1pPr>
          </a:lstStyle>
          <a:p>
            <a:endParaRPr lang="en-US" dirty="0"/>
          </a:p>
        </p:txBody>
      </p:sp>
      <p:sp>
        <p:nvSpPr>
          <p:cNvPr id="13" name="Picture Placeholder 9"/>
          <p:cNvSpPr>
            <a:spLocks noGrp="1"/>
          </p:cNvSpPr>
          <p:nvPr>
            <p:ph type="pic" sz="quarter" idx="13"/>
          </p:nvPr>
        </p:nvSpPr>
        <p:spPr>
          <a:xfrm>
            <a:off x="8580767" y="2696163"/>
            <a:ext cx="3142443" cy="3360667"/>
          </a:xfrm>
          <a:prstGeom prst="rect">
            <a:avLst/>
          </a:prstGeom>
        </p:spPr>
        <p:txBody>
          <a:bodyPr vert="horz" lIns="0" tIns="0" rIns="0" bIns="0"/>
          <a:lstStyle>
            <a:lvl1pPr>
              <a:buNone/>
              <a:defRPr/>
            </a:lvl1pPr>
          </a:lstStyle>
          <a:p>
            <a:endParaRPr lang="en-US" dirty="0"/>
          </a:p>
        </p:txBody>
      </p:sp>
      <p:sp>
        <p:nvSpPr>
          <p:cNvPr id="14" name="Text Placeholder 15"/>
          <p:cNvSpPr>
            <a:spLocks noGrp="1"/>
          </p:cNvSpPr>
          <p:nvPr>
            <p:ph type="body" sz="quarter" idx="15" hasCustomPrompt="1"/>
          </p:nvPr>
        </p:nvSpPr>
        <p:spPr>
          <a:xfrm>
            <a:off x="1273231" y="6340902"/>
            <a:ext cx="3146960" cy="2102676"/>
          </a:xfrm>
          <a:prstGeom prst="rect">
            <a:avLst/>
          </a:prstGeom>
        </p:spPr>
        <p:txBody>
          <a:bodyPr vert="horz" lIns="0" tIns="0" rIns="0" bIns="0"/>
          <a:lstStyle>
            <a:lvl2pPr marL="0" indent="0" algn="ctr">
              <a:spcBef>
                <a:spcPts val="0"/>
              </a:spcBef>
              <a:spcAft>
                <a:spcPts val="3186"/>
              </a:spcAft>
              <a:buNone/>
              <a:defRPr baseline="0">
                <a:solidFill>
                  <a:srgbClr val="394BA9"/>
                </a:solidFill>
              </a:defRPr>
            </a:lvl2pPr>
          </a:lstStyle>
          <a:p>
            <a:pPr lvl="1"/>
            <a:r>
              <a:rPr lang="en-US" dirty="0" smtClean="0"/>
              <a:t>Two lines under image here</a:t>
            </a:r>
          </a:p>
        </p:txBody>
      </p:sp>
      <p:sp>
        <p:nvSpPr>
          <p:cNvPr id="15" name="Text Placeholder 15"/>
          <p:cNvSpPr>
            <a:spLocks noGrp="1"/>
          </p:cNvSpPr>
          <p:nvPr>
            <p:ph type="body" sz="quarter" idx="16" hasCustomPrompt="1"/>
          </p:nvPr>
        </p:nvSpPr>
        <p:spPr>
          <a:xfrm>
            <a:off x="4914583" y="6324841"/>
            <a:ext cx="3142443" cy="2102676"/>
          </a:xfrm>
          <a:prstGeom prst="rect">
            <a:avLst/>
          </a:prstGeom>
        </p:spPr>
        <p:txBody>
          <a:bodyPr vert="horz" lIns="0" tIns="0" rIns="0" bIns="0"/>
          <a:lstStyle>
            <a:lvl2pPr marL="0" indent="0" algn="ctr">
              <a:spcBef>
                <a:spcPts val="0"/>
              </a:spcBef>
              <a:spcAft>
                <a:spcPts val="3186"/>
              </a:spcAft>
              <a:buNone/>
              <a:defRPr>
                <a:solidFill>
                  <a:srgbClr val="394BA9"/>
                </a:solidFill>
              </a:defRPr>
            </a:lvl2pPr>
          </a:lstStyle>
          <a:p>
            <a:pPr lvl="1"/>
            <a:r>
              <a:rPr lang="en-US" dirty="0" smtClean="0"/>
              <a:t>Two lines under image here</a:t>
            </a:r>
          </a:p>
        </p:txBody>
      </p:sp>
      <p:sp>
        <p:nvSpPr>
          <p:cNvPr id="16" name="Text Placeholder 15"/>
          <p:cNvSpPr>
            <a:spLocks noGrp="1"/>
          </p:cNvSpPr>
          <p:nvPr>
            <p:ph type="body" sz="quarter" idx="17" hasCustomPrompt="1"/>
          </p:nvPr>
        </p:nvSpPr>
        <p:spPr>
          <a:xfrm>
            <a:off x="8585283" y="6338142"/>
            <a:ext cx="3137928" cy="2102676"/>
          </a:xfrm>
          <a:prstGeom prst="rect">
            <a:avLst/>
          </a:prstGeom>
        </p:spPr>
        <p:txBody>
          <a:bodyPr vert="horz" lIns="0" tIns="0" rIns="0" bIns="0"/>
          <a:lstStyle>
            <a:lvl2pPr marL="0" indent="0" algn="ctr">
              <a:spcBef>
                <a:spcPts val="0"/>
              </a:spcBef>
              <a:spcAft>
                <a:spcPts val="3186"/>
              </a:spcAft>
              <a:buNone/>
              <a:defRPr>
                <a:solidFill>
                  <a:srgbClr val="394BA9"/>
                </a:solidFill>
              </a:defRPr>
            </a:lvl2pPr>
          </a:lstStyle>
          <a:p>
            <a:pPr lvl="1"/>
            <a:r>
              <a:rPr lang="en-US" dirty="0" smtClean="0"/>
              <a:t>Two lines under image here</a:t>
            </a:r>
          </a:p>
        </p:txBody>
      </p:sp>
      <p:sp>
        <p:nvSpPr>
          <p:cNvPr id="9" name="TextBox 8"/>
          <p:cNvSpPr txBox="1"/>
          <p:nvPr userDrawn="1"/>
        </p:nvSpPr>
        <p:spPr>
          <a:xfrm>
            <a:off x="4346445" y="-931512"/>
            <a:ext cx="294173" cy="424085"/>
          </a:xfrm>
          <a:prstGeom prst="rect">
            <a:avLst/>
          </a:prstGeom>
          <a:noFill/>
        </p:spPr>
        <p:txBody>
          <a:bodyPr wrap="none" lIns="145664" tIns="72832" rIns="145664" bIns="72832" rtlCol="0">
            <a:spAutoFit/>
          </a:bodyPr>
          <a:lstStyle/>
          <a:p>
            <a:endParaRPr lang="en-US" dirty="0">
              <a:latin typeface="Gotham Medium"/>
              <a:cs typeface="Gotham Medium"/>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4" name="Text Placeholder 8"/>
          <p:cNvSpPr>
            <a:spLocks noGrp="1"/>
          </p:cNvSpPr>
          <p:nvPr>
            <p:ph type="body" sz="quarter" idx="18" hasCustomPrompt="1"/>
          </p:nvPr>
        </p:nvSpPr>
        <p:spPr>
          <a:xfrm>
            <a:off x="1273231" y="819843"/>
            <a:ext cx="10449980" cy="1860260"/>
          </a:xfrm>
          <a:prstGeom prst="rect">
            <a:avLst/>
          </a:prstGeom>
        </p:spPr>
        <p:txBody>
          <a:bodyPr vert="horz" lIns="0" tIns="0" rIns="0" bIns="0" anchor="t"/>
          <a:lstStyle>
            <a:lvl1pPr marL="0" indent="0" algn="l">
              <a:spcBef>
                <a:spcPts val="0"/>
              </a:spcBef>
              <a:spcAft>
                <a:spcPts val="3186"/>
              </a:spcAft>
              <a:buNone/>
              <a:defRPr sz="5700">
                <a:solidFill>
                  <a:srgbClr val="394BA9"/>
                </a:solidFill>
              </a:defRPr>
            </a:lvl1pPr>
          </a:lstStyle>
          <a:p>
            <a:pPr lvl="0"/>
            <a:r>
              <a:rPr lang="en-US" dirty="0" smtClean="0"/>
              <a:t>Title 36pt flush left</a:t>
            </a:r>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13003213" cy="8841325"/>
          </a:xfrm>
          <a:prstGeom prst="rect">
            <a:avLst/>
          </a:prstGeom>
          <a:solidFill>
            <a:schemeClr val="bg1"/>
          </a:solidFill>
          <a:ln>
            <a:noFill/>
          </a:ln>
        </p:spPr>
        <p:style>
          <a:lnRef idx="2">
            <a:schemeClr val="accent5"/>
          </a:lnRef>
          <a:fillRef idx="1">
            <a:schemeClr val="lt1"/>
          </a:fillRef>
          <a:effectRef idx="0">
            <a:schemeClr val="accent5"/>
          </a:effectRef>
          <a:fontRef idx="minor">
            <a:schemeClr val="dk1"/>
          </a:fontRef>
        </p:style>
        <p:txBody>
          <a:bodyPr lIns="145664" tIns="72832" rIns="145664" bIns="72832" rtlCol="0" anchor="ctr"/>
          <a:lstStyle/>
          <a:p>
            <a:pPr algn="ctr"/>
            <a:endParaRPr lang="en-US"/>
          </a:p>
        </p:txBody>
      </p:sp>
      <p:sp>
        <p:nvSpPr>
          <p:cNvPr id="14" name="Text Placeholder 8"/>
          <p:cNvSpPr>
            <a:spLocks noGrp="1"/>
          </p:cNvSpPr>
          <p:nvPr>
            <p:ph type="body" sz="quarter" idx="18" hasCustomPrompt="1"/>
          </p:nvPr>
        </p:nvSpPr>
        <p:spPr>
          <a:xfrm>
            <a:off x="1273231" y="819843"/>
            <a:ext cx="10449980" cy="1557118"/>
          </a:xfrm>
          <a:prstGeom prst="rect">
            <a:avLst/>
          </a:prstGeom>
        </p:spPr>
        <p:txBody>
          <a:bodyPr vert="horz" lIns="0" tIns="0" rIns="0" bIns="0" anchor="t"/>
          <a:lstStyle>
            <a:lvl1pPr marL="0" indent="0" algn="l">
              <a:spcBef>
                <a:spcPts val="0"/>
              </a:spcBef>
              <a:spcAft>
                <a:spcPts val="3186"/>
              </a:spcAft>
              <a:buNone/>
              <a:defRPr sz="7000">
                <a:solidFill>
                  <a:srgbClr val="394BA9"/>
                </a:solidFill>
              </a:defRPr>
            </a:lvl1pPr>
          </a:lstStyle>
          <a:p>
            <a:pPr lvl="0"/>
            <a:r>
              <a:rPr lang="en-US" dirty="0" smtClean="0"/>
              <a:t>Use white slides sparingly</a:t>
            </a:r>
          </a:p>
        </p:txBody>
      </p:sp>
    </p:spTree>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8"/>
          <p:cNvSpPr>
            <a:spLocks noGrp="1"/>
          </p:cNvSpPr>
          <p:nvPr>
            <p:ph type="body" sz="quarter" idx="10" hasCustomPrompt="1"/>
          </p:nvPr>
        </p:nvSpPr>
        <p:spPr>
          <a:xfrm>
            <a:off x="1273232" y="3143849"/>
            <a:ext cx="10449977" cy="1272797"/>
          </a:xfrm>
          <a:prstGeom prst="rect">
            <a:avLst/>
          </a:prstGeom>
        </p:spPr>
        <p:txBody>
          <a:bodyPr vert="horz" lIns="0" tIns="0" rIns="0" bIns="0" anchor="t"/>
          <a:lstStyle>
            <a:lvl1pPr marL="0" indent="0" algn="ctr">
              <a:spcBef>
                <a:spcPts val="0"/>
              </a:spcBef>
              <a:spcAft>
                <a:spcPts val="4779"/>
              </a:spcAft>
              <a:buNone/>
              <a:defRPr sz="5700">
                <a:solidFill>
                  <a:srgbClr val="394BA9"/>
                </a:solidFill>
              </a:defRPr>
            </a:lvl1pPr>
          </a:lstStyle>
          <a:p>
            <a:pPr lvl="0"/>
            <a:r>
              <a:rPr lang="en-US" dirty="0" smtClean="0"/>
              <a:t>Thank You</a:t>
            </a:r>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2585544" y="4397323"/>
            <a:ext cx="767190" cy="1023377"/>
          </a:xfrm>
          <a:prstGeom prst="rect">
            <a:avLst/>
          </a:prstGeom>
        </p:spPr>
      </p:pic>
      <p:pic>
        <p:nvPicPr>
          <p:cNvPr id="13" name="Picture 12"/>
          <p:cNvPicPr>
            <a:picLocks noChangeAspect="1"/>
          </p:cNvPicPr>
          <p:nvPr userDrawn="1"/>
        </p:nvPicPr>
        <p:blipFill>
          <a:blip r:embed="rId3"/>
          <a:stretch>
            <a:fillRect/>
          </a:stretch>
        </p:blipFill>
        <p:spPr>
          <a:xfrm>
            <a:off x="1368047" y="2868987"/>
            <a:ext cx="681946" cy="1054214"/>
          </a:xfrm>
          <a:prstGeom prst="rect">
            <a:avLst/>
          </a:prstGeom>
        </p:spPr>
      </p:pic>
      <p:pic>
        <p:nvPicPr>
          <p:cNvPr id="14" name="Picture 13" descr="folders.png"/>
          <p:cNvPicPr>
            <a:picLocks noChangeAspect="1"/>
          </p:cNvPicPr>
          <p:nvPr userDrawn="1"/>
        </p:nvPicPr>
        <p:blipFill>
          <a:blip r:embed="rId4"/>
          <a:stretch>
            <a:fillRect/>
          </a:stretch>
        </p:blipFill>
        <p:spPr>
          <a:xfrm>
            <a:off x="6506122" y="2898304"/>
            <a:ext cx="971990" cy="1097095"/>
          </a:xfrm>
          <a:prstGeom prst="rect">
            <a:avLst/>
          </a:prstGeom>
        </p:spPr>
      </p:pic>
      <p:pic>
        <p:nvPicPr>
          <p:cNvPr id="15" name="Picture 14"/>
          <p:cNvPicPr>
            <a:picLocks noChangeAspect="1"/>
          </p:cNvPicPr>
          <p:nvPr userDrawn="1"/>
        </p:nvPicPr>
        <p:blipFill>
          <a:blip r:embed="rId5"/>
          <a:stretch>
            <a:fillRect/>
          </a:stretch>
        </p:blipFill>
        <p:spPr>
          <a:xfrm>
            <a:off x="3921870" y="2759337"/>
            <a:ext cx="935690" cy="1248144"/>
          </a:xfrm>
          <a:prstGeom prst="rect">
            <a:avLst/>
          </a:prstGeom>
        </p:spPr>
      </p:pic>
      <p:pic>
        <p:nvPicPr>
          <p:cNvPr id="17" name="Picture 16"/>
          <p:cNvPicPr>
            <a:picLocks noChangeAspect="1"/>
          </p:cNvPicPr>
          <p:nvPr userDrawn="1"/>
        </p:nvPicPr>
        <p:blipFill>
          <a:blip r:embed="rId6"/>
          <a:stretch>
            <a:fillRect/>
          </a:stretch>
        </p:blipFill>
        <p:spPr>
          <a:xfrm>
            <a:off x="2341124" y="2918098"/>
            <a:ext cx="1381768" cy="958017"/>
          </a:xfrm>
          <a:prstGeom prst="rect">
            <a:avLst/>
          </a:prstGeom>
        </p:spPr>
      </p:pic>
      <p:pic>
        <p:nvPicPr>
          <p:cNvPr id="18" name="Picture 17" descr="Untitled-1.png"/>
          <p:cNvPicPr>
            <a:picLocks noChangeAspect="1"/>
          </p:cNvPicPr>
          <p:nvPr userDrawn="1"/>
        </p:nvPicPr>
        <p:blipFill>
          <a:blip r:embed="rId7"/>
          <a:stretch>
            <a:fillRect/>
          </a:stretch>
        </p:blipFill>
        <p:spPr>
          <a:xfrm>
            <a:off x="3965396" y="4397322"/>
            <a:ext cx="765022" cy="1040723"/>
          </a:xfrm>
          <a:prstGeom prst="rect">
            <a:avLst/>
          </a:prstGeom>
        </p:spPr>
      </p:pic>
      <p:pic>
        <p:nvPicPr>
          <p:cNvPr id="19" name="Picture 18" descr="plugin.png"/>
          <p:cNvPicPr>
            <a:picLocks noChangeAspect="1"/>
          </p:cNvPicPr>
          <p:nvPr userDrawn="1"/>
        </p:nvPicPr>
        <p:blipFill>
          <a:blip r:embed="rId8"/>
          <a:stretch>
            <a:fillRect/>
          </a:stretch>
        </p:blipFill>
        <p:spPr>
          <a:xfrm>
            <a:off x="3983379" y="5789371"/>
            <a:ext cx="767764" cy="1024144"/>
          </a:xfrm>
          <a:prstGeom prst="rect">
            <a:avLst/>
          </a:prstGeom>
        </p:spPr>
      </p:pic>
      <p:pic>
        <p:nvPicPr>
          <p:cNvPr id="20" name="Picture 19" descr="globe.png"/>
          <p:cNvPicPr>
            <a:picLocks noChangeAspect="1"/>
          </p:cNvPicPr>
          <p:nvPr userDrawn="1"/>
        </p:nvPicPr>
        <p:blipFill>
          <a:blip r:embed="rId9"/>
          <a:stretch>
            <a:fillRect/>
          </a:stretch>
        </p:blipFill>
        <p:spPr>
          <a:xfrm>
            <a:off x="5236909" y="2890913"/>
            <a:ext cx="786191" cy="1048724"/>
          </a:xfrm>
          <a:prstGeom prst="rect">
            <a:avLst/>
          </a:prstGeom>
        </p:spPr>
      </p:pic>
      <p:pic>
        <p:nvPicPr>
          <p:cNvPr id="21" name="Picture 20" descr="admin.png"/>
          <p:cNvPicPr>
            <a:picLocks noChangeAspect="1"/>
          </p:cNvPicPr>
          <p:nvPr userDrawn="1"/>
        </p:nvPicPr>
        <p:blipFill>
          <a:blip r:embed="rId10"/>
          <a:stretch>
            <a:fillRect/>
          </a:stretch>
        </p:blipFill>
        <p:spPr>
          <a:xfrm>
            <a:off x="1368046" y="4397324"/>
            <a:ext cx="786191" cy="1048724"/>
          </a:xfrm>
          <a:prstGeom prst="rect">
            <a:avLst/>
          </a:prstGeom>
        </p:spPr>
      </p:pic>
      <p:pic>
        <p:nvPicPr>
          <p:cNvPr id="23" name="Picture 22"/>
          <p:cNvPicPr>
            <a:picLocks noChangeAspect="1"/>
          </p:cNvPicPr>
          <p:nvPr userDrawn="1"/>
        </p:nvPicPr>
        <p:blipFill>
          <a:blip r:embed="rId11" cstate="print">
            <a:alphaModFix/>
            <a:extLst>
              <a:ext uri="{28A0092B-C50C-407E-A947-70E740481C1C}">
                <a14:useLocalDpi xmlns:a14="http://schemas.microsoft.com/office/drawing/2010/main"/>
              </a:ext>
            </a:extLst>
          </a:blip>
          <a:stretch>
            <a:fillRect/>
          </a:stretch>
        </p:blipFill>
        <p:spPr>
          <a:xfrm>
            <a:off x="6686975" y="4397325"/>
            <a:ext cx="764300" cy="1202372"/>
          </a:xfrm>
          <a:prstGeom prst="rect">
            <a:avLst/>
          </a:prstGeom>
        </p:spPr>
      </p:pic>
      <p:pic>
        <p:nvPicPr>
          <p:cNvPr id="24" name="Picture 23"/>
          <p:cNvPicPr>
            <a:picLocks noChangeAspect="1"/>
          </p:cNvPicPr>
          <p:nvPr userDrawn="1"/>
        </p:nvPicPr>
        <p:blipFill>
          <a:blip r:embed="rId12" cstate="print">
            <a:alphaModFix/>
            <a:extLst>
              <a:ext uri="{28A0092B-C50C-407E-A947-70E740481C1C}">
                <a14:useLocalDpi xmlns:a14="http://schemas.microsoft.com/office/drawing/2010/main"/>
              </a:ext>
            </a:extLst>
          </a:blip>
          <a:stretch>
            <a:fillRect/>
          </a:stretch>
        </p:blipFill>
        <p:spPr>
          <a:xfrm>
            <a:off x="5281509" y="4375031"/>
            <a:ext cx="713371" cy="1150336"/>
          </a:xfrm>
          <a:prstGeom prst="rect">
            <a:avLst/>
          </a:prstGeom>
        </p:spPr>
      </p:pic>
      <p:sp>
        <p:nvSpPr>
          <p:cNvPr id="40" name="Title 1"/>
          <p:cNvSpPr>
            <a:spLocks noGrp="1"/>
          </p:cNvSpPr>
          <p:nvPr>
            <p:ph type="title" hasCustomPrompt="1"/>
          </p:nvPr>
        </p:nvSpPr>
        <p:spPr>
          <a:xfrm>
            <a:off x="835278" y="819843"/>
            <a:ext cx="2937763" cy="1233899"/>
          </a:xfrm>
          <a:prstGeom prst="rect">
            <a:avLst/>
          </a:prstGeom>
        </p:spPr>
        <p:txBody>
          <a:bodyPr vert="horz" lIns="145664" tIns="72832" rIns="145664" bIns="72832"/>
          <a:lstStyle>
            <a:lvl1pPr>
              <a:defRPr>
                <a:solidFill>
                  <a:srgbClr val="394BA9"/>
                </a:solidFill>
              </a:defRPr>
            </a:lvl1pPr>
          </a:lstStyle>
          <a:p>
            <a:r>
              <a:rPr lang="en-US" dirty="0" smtClean="0"/>
              <a:t>Icons</a:t>
            </a:r>
            <a:endParaRPr lang="en-US" dirty="0"/>
          </a:p>
        </p:txBody>
      </p:sp>
      <p:pic>
        <p:nvPicPr>
          <p:cNvPr id="22" name="Picture 21"/>
          <p:cNvPicPr>
            <a:picLocks noChangeAspect="1"/>
          </p:cNvPicPr>
          <p:nvPr userDrawn="1"/>
        </p:nvPicPr>
        <p:blipFill>
          <a:blip r:embed="rId13"/>
          <a:stretch>
            <a:fillRect/>
          </a:stretch>
        </p:blipFill>
        <p:spPr>
          <a:xfrm>
            <a:off x="1368046" y="5867298"/>
            <a:ext cx="850627" cy="1112995"/>
          </a:xfrm>
          <a:prstGeom prst="rect">
            <a:avLst/>
          </a:prstGeom>
        </p:spPr>
      </p:pic>
      <p:pic>
        <p:nvPicPr>
          <p:cNvPr id="25" name="Picture 24"/>
          <p:cNvPicPr>
            <a:picLocks noChangeAspect="1"/>
          </p:cNvPicPr>
          <p:nvPr userDrawn="1"/>
        </p:nvPicPr>
        <p:blipFill>
          <a:blip r:embed="rId14"/>
          <a:stretch>
            <a:fillRect/>
          </a:stretch>
        </p:blipFill>
        <p:spPr>
          <a:xfrm>
            <a:off x="2622199" y="5904103"/>
            <a:ext cx="765564" cy="1021209"/>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4" descr="gpb-ipad.png"/>
          <p:cNvPicPr>
            <a:picLocks noChangeAspect="1"/>
          </p:cNvPicPr>
          <p:nvPr userDrawn="1"/>
        </p:nvPicPr>
        <p:blipFill>
          <a:blip r:embed="rId2"/>
          <a:stretch>
            <a:fillRect/>
          </a:stretch>
        </p:blipFill>
        <p:spPr>
          <a:xfrm>
            <a:off x="7621329" y="1992653"/>
            <a:ext cx="4438430" cy="6228918"/>
          </a:xfrm>
          <a:prstGeom prst="rect">
            <a:avLst/>
          </a:prstGeom>
        </p:spPr>
      </p:pic>
      <p:pic>
        <p:nvPicPr>
          <p:cNvPr id="7" name="Picture 6" descr="193055183.png"/>
          <p:cNvPicPr>
            <a:picLocks noChangeAspect="1"/>
          </p:cNvPicPr>
          <p:nvPr userDrawn="1"/>
        </p:nvPicPr>
        <p:blipFill>
          <a:blip r:embed="rId3"/>
          <a:stretch>
            <a:fillRect/>
          </a:stretch>
        </p:blipFill>
        <p:spPr>
          <a:xfrm>
            <a:off x="1741578" y="4682530"/>
            <a:ext cx="2895201" cy="3252499"/>
          </a:xfrm>
          <a:prstGeom prst="rect">
            <a:avLst/>
          </a:prstGeom>
        </p:spPr>
      </p:pic>
      <p:pic>
        <p:nvPicPr>
          <p:cNvPr id="8" name="Picture 7" descr="ipad-colorblocks.png"/>
          <p:cNvPicPr>
            <a:picLocks noChangeAspect="1"/>
          </p:cNvPicPr>
          <p:nvPr userDrawn="1"/>
        </p:nvPicPr>
        <p:blipFill>
          <a:blip r:embed="rId4"/>
          <a:stretch>
            <a:fillRect/>
          </a:stretch>
        </p:blipFill>
        <p:spPr>
          <a:xfrm>
            <a:off x="4555047" y="3437156"/>
            <a:ext cx="3356454" cy="4712161"/>
          </a:xfrm>
          <a:prstGeom prst="rect">
            <a:avLst/>
          </a:prstGeom>
        </p:spPr>
      </p:pic>
      <p:sp>
        <p:nvSpPr>
          <p:cNvPr id="9" name="Title 1"/>
          <p:cNvSpPr>
            <a:spLocks noGrp="1"/>
          </p:cNvSpPr>
          <p:nvPr>
            <p:ph type="title" hasCustomPrompt="1"/>
          </p:nvPr>
        </p:nvSpPr>
        <p:spPr>
          <a:xfrm>
            <a:off x="835278" y="819843"/>
            <a:ext cx="2937763" cy="1233899"/>
          </a:xfrm>
          <a:prstGeom prst="rect">
            <a:avLst/>
          </a:prstGeom>
        </p:spPr>
        <p:txBody>
          <a:bodyPr vert="horz" lIns="145664" tIns="72832" rIns="145664" bIns="72832"/>
          <a:lstStyle>
            <a:lvl1pPr>
              <a:defRPr>
                <a:solidFill>
                  <a:srgbClr val="394BA9"/>
                </a:solidFill>
              </a:defRPr>
            </a:lvl1pPr>
          </a:lstStyle>
          <a:p>
            <a:r>
              <a:rPr lang="en-US" dirty="0" smtClean="0"/>
              <a:t>Images</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4" name="Rectangle 33"/>
          <p:cNvSpPr/>
          <p:nvPr userDrawn="1"/>
        </p:nvSpPr>
        <p:spPr>
          <a:xfrm>
            <a:off x="0" y="0"/>
            <a:ext cx="13003213" cy="885337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145664" tIns="72832" rIns="145664" bIns="72832" rtlCol="0" anchor="ctr"/>
          <a:lstStyle/>
          <a:p>
            <a:pPr algn="ctr"/>
            <a:endParaRPr lang="en-US"/>
          </a:p>
        </p:txBody>
      </p:sp>
      <p:pic>
        <p:nvPicPr>
          <p:cNvPr id="35" name="Picture 10"/>
          <p:cNvPicPr>
            <a:picLocks noChangeAspect="1" noChangeArrowheads="1"/>
          </p:cNvPicPr>
          <p:nvPr userDrawn="1"/>
        </p:nvPicPr>
        <p:blipFill>
          <a:blip r:embed="rId2"/>
          <a:srcRect/>
          <a:stretch>
            <a:fillRect/>
          </a:stretch>
        </p:blipFill>
        <p:spPr bwMode="auto">
          <a:xfrm>
            <a:off x="6705195" y="7075123"/>
            <a:ext cx="1681139" cy="1520465"/>
          </a:xfrm>
          <a:prstGeom prst="rect">
            <a:avLst/>
          </a:prstGeom>
          <a:noFill/>
          <a:ln w="9525">
            <a:noFill/>
            <a:miter lim="800000"/>
            <a:headEnd/>
            <a:tailEnd/>
          </a:ln>
          <a:effectLst/>
        </p:spPr>
      </p:pic>
      <p:pic>
        <p:nvPicPr>
          <p:cNvPr id="36" name="Picture 35" descr="fruitoftheloom.jpg"/>
          <p:cNvPicPr>
            <a:picLocks noChangeAspect="1"/>
          </p:cNvPicPr>
          <p:nvPr userDrawn="1"/>
        </p:nvPicPr>
        <p:blipFill>
          <a:blip r:embed="rId3"/>
          <a:stretch>
            <a:fillRect/>
          </a:stretch>
        </p:blipFill>
        <p:spPr>
          <a:xfrm>
            <a:off x="6654366" y="2606399"/>
            <a:ext cx="1818661" cy="1919445"/>
          </a:xfrm>
          <a:prstGeom prst="rect">
            <a:avLst/>
          </a:prstGeom>
        </p:spPr>
      </p:pic>
      <p:pic>
        <p:nvPicPr>
          <p:cNvPr id="37" name="Picture 36" descr="Rolling-Stone-LOGO.jpg"/>
          <p:cNvPicPr>
            <a:picLocks noChangeAspect="1"/>
          </p:cNvPicPr>
          <p:nvPr userDrawn="1"/>
        </p:nvPicPr>
        <p:blipFill>
          <a:blip r:embed="rId4"/>
          <a:stretch>
            <a:fillRect/>
          </a:stretch>
        </p:blipFill>
        <p:spPr>
          <a:xfrm>
            <a:off x="3698947" y="1880874"/>
            <a:ext cx="2946506" cy="900725"/>
          </a:xfrm>
          <a:prstGeom prst="rect">
            <a:avLst/>
          </a:prstGeom>
        </p:spPr>
      </p:pic>
      <p:pic>
        <p:nvPicPr>
          <p:cNvPr id="38" name="Picture 37" descr="Screen Shot 2013-12-09 at 12.32.42 PM.png"/>
          <p:cNvPicPr>
            <a:picLocks noChangeAspect="1"/>
          </p:cNvPicPr>
          <p:nvPr userDrawn="1"/>
        </p:nvPicPr>
        <p:blipFill>
          <a:blip r:embed="rId5"/>
          <a:stretch>
            <a:fillRect/>
          </a:stretch>
        </p:blipFill>
        <p:spPr>
          <a:xfrm>
            <a:off x="1843456" y="1734180"/>
            <a:ext cx="1131945" cy="851856"/>
          </a:xfrm>
          <a:prstGeom prst="rect">
            <a:avLst/>
          </a:prstGeom>
        </p:spPr>
      </p:pic>
      <p:pic>
        <p:nvPicPr>
          <p:cNvPr id="39" name="Picture 38" descr="Screen Shot 2013-12-09 at 12.26.18 PM.png"/>
          <p:cNvPicPr>
            <a:picLocks noChangeAspect="1"/>
          </p:cNvPicPr>
          <p:nvPr userDrawn="1"/>
        </p:nvPicPr>
        <p:blipFill>
          <a:blip r:embed="rId6"/>
          <a:stretch>
            <a:fillRect/>
          </a:stretch>
        </p:blipFill>
        <p:spPr>
          <a:xfrm>
            <a:off x="1499473" y="3116262"/>
            <a:ext cx="1253552" cy="610467"/>
          </a:xfrm>
          <a:prstGeom prst="rect">
            <a:avLst/>
          </a:prstGeom>
        </p:spPr>
      </p:pic>
      <p:pic>
        <p:nvPicPr>
          <p:cNvPr id="40" name="Picture 39" descr="Screen Shot 2013-12-09 at 12.52.12 PM.png"/>
          <p:cNvPicPr>
            <a:picLocks noChangeAspect="1"/>
          </p:cNvPicPr>
          <p:nvPr userDrawn="1"/>
        </p:nvPicPr>
        <p:blipFill>
          <a:blip r:embed="rId7"/>
          <a:stretch>
            <a:fillRect/>
          </a:stretch>
        </p:blipFill>
        <p:spPr>
          <a:xfrm>
            <a:off x="1712614" y="4334273"/>
            <a:ext cx="1827490" cy="507349"/>
          </a:xfrm>
          <a:prstGeom prst="rect">
            <a:avLst/>
          </a:prstGeom>
        </p:spPr>
      </p:pic>
      <p:pic>
        <p:nvPicPr>
          <p:cNvPr id="41" name="Picture 40" descr="Screen Shot 2013-12-09 at 11.14.54 AM.png"/>
          <p:cNvPicPr>
            <a:picLocks noChangeAspect="1"/>
          </p:cNvPicPr>
          <p:nvPr userDrawn="1"/>
        </p:nvPicPr>
        <p:blipFill>
          <a:blip r:embed="rId8"/>
          <a:stretch>
            <a:fillRect/>
          </a:stretch>
        </p:blipFill>
        <p:spPr>
          <a:xfrm>
            <a:off x="1445538" y="6308781"/>
            <a:ext cx="1005698" cy="968156"/>
          </a:xfrm>
          <a:prstGeom prst="rect">
            <a:avLst/>
          </a:prstGeom>
        </p:spPr>
      </p:pic>
      <p:pic>
        <p:nvPicPr>
          <p:cNvPr id="42" name="Picture 41" descr="Screen Shot 2013-12-09 at 12.55.22 PM.png"/>
          <p:cNvPicPr>
            <a:picLocks noChangeAspect="1"/>
          </p:cNvPicPr>
          <p:nvPr userDrawn="1"/>
        </p:nvPicPr>
        <p:blipFill>
          <a:blip r:embed="rId9"/>
          <a:stretch>
            <a:fillRect/>
          </a:stretch>
        </p:blipFill>
        <p:spPr>
          <a:xfrm>
            <a:off x="3011429" y="6452216"/>
            <a:ext cx="1646498" cy="991883"/>
          </a:xfrm>
          <a:prstGeom prst="rect">
            <a:avLst/>
          </a:prstGeom>
        </p:spPr>
      </p:pic>
      <p:pic>
        <p:nvPicPr>
          <p:cNvPr id="43" name="Picture 42" descr="Screen Shot 2013-12-09 at 12.33.28 PM.png"/>
          <p:cNvPicPr>
            <a:picLocks noChangeAspect="1"/>
          </p:cNvPicPr>
          <p:nvPr userDrawn="1"/>
        </p:nvPicPr>
        <p:blipFill>
          <a:blip r:embed="rId10"/>
          <a:stretch>
            <a:fillRect/>
          </a:stretch>
        </p:blipFill>
        <p:spPr>
          <a:xfrm>
            <a:off x="8126791" y="2268344"/>
            <a:ext cx="1684846" cy="965199"/>
          </a:xfrm>
          <a:prstGeom prst="rect">
            <a:avLst/>
          </a:prstGeom>
        </p:spPr>
      </p:pic>
      <p:pic>
        <p:nvPicPr>
          <p:cNvPr id="44" name="Picture 43" descr="Screen Shot 2013-12-09 at 12.21.36 PM.png"/>
          <p:cNvPicPr>
            <a:picLocks noChangeAspect="1"/>
          </p:cNvPicPr>
          <p:nvPr userDrawn="1"/>
        </p:nvPicPr>
        <p:blipFill>
          <a:blip r:embed="rId11"/>
          <a:stretch>
            <a:fillRect/>
          </a:stretch>
        </p:blipFill>
        <p:spPr>
          <a:xfrm>
            <a:off x="10028387" y="6022018"/>
            <a:ext cx="1400095" cy="573524"/>
          </a:xfrm>
          <a:prstGeom prst="rect">
            <a:avLst/>
          </a:prstGeom>
        </p:spPr>
      </p:pic>
      <p:pic>
        <p:nvPicPr>
          <p:cNvPr id="45" name="Picture 44" descr="Screen Shot 2013-12-09 at 12.46.35 PM.png"/>
          <p:cNvPicPr>
            <a:picLocks noChangeAspect="1"/>
          </p:cNvPicPr>
          <p:nvPr userDrawn="1"/>
        </p:nvPicPr>
        <p:blipFill>
          <a:blip r:embed="rId12"/>
          <a:stretch>
            <a:fillRect/>
          </a:stretch>
        </p:blipFill>
        <p:spPr>
          <a:xfrm>
            <a:off x="9126113" y="7804064"/>
            <a:ext cx="1303565" cy="757525"/>
          </a:xfrm>
          <a:prstGeom prst="rect">
            <a:avLst/>
          </a:prstGeom>
        </p:spPr>
      </p:pic>
      <p:pic>
        <p:nvPicPr>
          <p:cNvPr id="46" name="Picture 45" descr="apple_logo2.gif"/>
          <p:cNvPicPr>
            <a:picLocks noChangeAspect="1"/>
          </p:cNvPicPr>
          <p:nvPr userDrawn="1"/>
        </p:nvPicPr>
        <p:blipFill>
          <a:blip r:embed="rId13"/>
          <a:stretch>
            <a:fillRect/>
          </a:stretch>
        </p:blipFill>
        <p:spPr>
          <a:xfrm>
            <a:off x="3747031" y="4466466"/>
            <a:ext cx="964712" cy="1573791"/>
          </a:xfrm>
          <a:prstGeom prst="rect">
            <a:avLst/>
          </a:prstGeom>
        </p:spPr>
      </p:pic>
      <p:pic>
        <p:nvPicPr>
          <p:cNvPr id="47" name="Picture 46" descr="RODALE.eps"/>
          <p:cNvPicPr>
            <a:picLocks noChangeAspect="1"/>
          </p:cNvPicPr>
          <p:nvPr userDrawn="1"/>
        </p:nvPicPr>
        <p:blipFill>
          <a:blip r:embed="rId14"/>
          <a:stretch>
            <a:fillRect/>
          </a:stretch>
        </p:blipFill>
        <p:spPr>
          <a:xfrm>
            <a:off x="5624167" y="4784042"/>
            <a:ext cx="2042437" cy="967128"/>
          </a:xfrm>
          <a:prstGeom prst="rect">
            <a:avLst/>
          </a:prstGeom>
        </p:spPr>
      </p:pic>
      <p:pic>
        <p:nvPicPr>
          <p:cNvPr id="48" name="Picture 2"/>
          <p:cNvPicPr>
            <a:picLocks noChangeAspect="1" noChangeArrowheads="1"/>
          </p:cNvPicPr>
          <p:nvPr userDrawn="1"/>
        </p:nvPicPr>
        <p:blipFill>
          <a:blip r:embed="rId15"/>
          <a:srcRect/>
          <a:stretch>
            <a:fillRect/>
          </a:stretch>
        </p:blipFill>
        <p:spPr bwMode="auto">
          <a:xfrm>
            <a:off x="4614668" y="584734"/>
            <a:ext cx="1730737" cy="1125661"/>
          </a:xfrm>
          <a:prstGeom prst="rect">
            <a:avLst/>
          </a:prstGeom>
          <a:noFill/>
          <a:ln w="9525">
            <a:noFill/>
            <a:miter lim="800000"/>
            <a:headEnd/>
            <a:tailEnd/>
          </a:ln>
          <a:effectLst/>
        </p:spPr>
      </p:pic>
      <p:pic>
        <p:nvPicPr>
          <p:cNvPr id="49" name="Picture 48" descr="xerox-corp-logo.jpg"/>
          <p:cNvPicPr>
            <a:picLocks noChangeAspect="1"/>
          </p:cNvPicPr>
          <p:nvPr userDrawn="1"/>
        </p:nvPicPr>
        <p:blipFill>
          <a:blip r:embed="rId16"/>
          <a:stretch>
            <a:fillRect/>
          </a:stretch>
        </p:blipFill>
        <p:spPr>
          <a:xfrm>
            <a:off x="1273231" y="392007"/>
            <a:ext cx="2253933" cy="843186"/>
          </a:xfrm>
          <a:prstGeom prst="rect">
            <a:avLst/>
          </a:prstGeom>
        </p:spPr>
      </p:pic>
      <p:pic>
        <p:nvPicPr>
          <p:cNvPr id="50" name="Picture 49" descr="SothebyLogo2.jpg"/>
          <p:cNvPicPr>
            <a:picLocks noChangeAspect="1"/>
          </p:cNvPicPr>
          <p:nvPr userDrawn="1"/>
        </p:nvPicPr>
        <p:blipFill>
          <a:blip r:embed="rId17"/>
          <a:stretch>
            <a:fillRect/>
          </a:stretch>
        </p:blipFill>
        <p:spPr>
          <a:xfrm>
            <a:off x="9049694" y="3605894"/>
            <a:ext cx="2342994" cy="813063"/>
          </a:xfrm>
          <a:prstGeom prst="rect">
            <a:avLst/>
          </a:prstGeom>
        </p:spPr>
      </p:pic>
      <p:pic>
        <p:nvPicPr>
          <p:cNvPr id="51" name="Picture 5"/>
          <p:cNvPicPr>
            <a:picLocks noChangeAspect="1" noChangeArrowheads="1"/>
          </p:cNvPicPr>
          <p:nvPr userDrawn="1"/>
        </p:nvPicPr>
        <p:blipFill>
          <a:blip r:embed="rId18"/>
          <a:srcRect/>
          <a:stretch>
            <a:fillRect/>
          </a:stretch>
        </p:blipFill>
        <p:spPr bwMode="auto">
          <a:xfrm>
            <a:off x="8124381" y="5591290"/>
            <a:ext cx="1636808" cy="2183387"/>
          </a:xfrm>
          <a:prstGeom prst="rect">
            <a:avLst/>
          </a:prstGeom>
          <a:noFill/>
          <a:ln w="9525">
            <a:noFill/>
            <a:miter lim="800000"/>
            <a:headEnd/>
            <a:tailEnd/>
          </a:ln>
          <a:effectLst/>
        </p:spPr>
      </p:pic>
      <p:pic>
        <p:nvPicPr>
          <p:cNvPr id="52" name="Picture 6"/>
          <p:cNvPicPr>
            <a:picLocks noChangeAspect="1" noChangeArrowheads="1"/>
          </p:cNvPicPr>
          <p:nvPr userDrawn="1"/>
        </p:nvPicPr>
        <p:blipFill>
          <a:blip r:embed="rId19"/>
          <a:srcRect/>
          <a:stretch>
            <a:fillRect/>
          </a:stretch>
        </p:blipFill>
        <p:spPr bwMode="auto">
          <a:xfrm>
            <a:off x="1273231" y="7695443"/>
            <a:ext cx="2423344" cy="804781"/>
          </a:xfrm>
          <a:prstGeom prst="rect">
            <a:avLst/>
          </a:prstGeom>
          <a:noFill/>
          <a:ln w="9525">
            <a:noFill/>
            <a:miter lim="800000"/>
            <a:headEnd/>
            <a:tailEnd/>
          </a:ln>
          <a:effectLst/>
        </p:spPr>
      </p:pic>
      <p:pic>
        <p:nvPicPr>
          <p:cNvPr id="53" name="Picture 7"/>
          <p:cNvPicPr>
            <a:picLocks noChangeAspect="1" noChangeArrowheads="1"/>
          </p:cNvPicPr>
          <p:nvPr userDrawn="1"/>
        </p:nvPicPr>
        <p:blipFill>
          <a:blip r:embed="rId20"/>
          <a:srcRect/>
          <a:stretch>
            <a:fillRect/>
          </a:stretch>
        </p:blipFill>
        <p:spPr bwMode="auto">
          <a:xfrm>
            <a:off x="4281275" y="7738993"/>
            <a:ext cx="1322771" cy="925259"/>
          </a:xfrm>
          <a:prstGeom prst="rect">
            <a:avLst/>
          </a:prstGeom>
          <a:noFill/>
          <a:ln w="9525">
            <a:noFill/>
            <a:miter lim="800000"/>
            <a:headEnd/>
            <a:tailEnd/>
          </a:ln>
          <a:effectLst/>
        </p:spPr>
      </p:pic>
      <p:pic>
        <p:nvPicPr>
          <p:cNvPr id="54" name="Picture 8"/>
          <p:cNvPicPr>
            <a:picLocks noChangeAspect="1" noChangeArrowheads="1"/>
          </p:cNvPicPr>
          <p:nvPr userDrawn="1"/>
        </p:nvPicPr>
        <p:blipFill>
          <a:blip r:embed="rId21"/>
          <a:srcRect/>
          <a:stretch>
            <a:fillRect/>
          </a:stretch>
        </p:blipFill>
        <p:spPr bwMode="auto">
          <a:xfrm>
            <a:off x="4869241" y="6203610"/>
            <a:ext cx="1240484" cy="1416659"/>
          </a:xfrm>
          <a:prstGeom prst="rect">
            <a:avLst/>
          </a:prstGeom>
          <a:noFill/>
          <a:ln w="9525">
            <a:noFill/>
            <a:miter lim="800000"/>
            <a:headEnd/>
            <a:tailEnd/>
          </a:ln>
          <a:effectLst/>
        </p:spPr>
      </p:pic>
      <p:pic>
        <p:nvPicPr>
          <p:cNvPr id="55" name="Picture 9"/>
          <p:cNvPicPr>
            <a:picLocks noChangeAspect="1" noChangeArrowheads="1"/>
          </p:cNvPicPr>
          <p:nvPr userDrawn="1"/>
        </p:nvPicPr>
        <p:blipFill>
          <a:blip r:embed="rId22"/>
          <a:srcRect/>
          <a:stretch>
            <a:fillRect/>
          </a:stretch>
        </p:blipFill>
        <p:spPr bwMode="auto">
          <a:xfrm>
            <a:off x="10183446" y="1188888"/>
            <a:ext cx="1539764" cy="1942438"/>
          </a:xfrm>
          <a:prstGeom prst="rect">
            <a:avLst/>
          </a:prstGeom>
          <a:noFill/>
          <a:ln w="9525">
            <a:noFill/>
            <a:miter lim="800000"/>
            <a:headEnd/>
            <a:tailEnd/>
          </a:ln>
          <a:effectLst/>
        </p:spPr>
      </p:pic>
      <p:pic>
        <p:nvPicPr>
          <p:cNvPr id="56" name="Picture 55" descr="thomson-reuters-co-logo2.jpg"/>
          <p:cNvPicPr>
            <a:picLocks noChangeAspect="1"/>
          </p:cNvPicPr>
          <p:nvPr userDrawn="1"/>
        </p:nvPicPr>
        <p:blipFill>
          <a:blip r:embed="rId23"/>
          <a:stretch>
            <a:fillRect/>
          </a:stretch>
        </p:blipFill>
        <p:spPr>
          <a:xfrm>
            <a:off x="7642526" y="254125"/>
            <a:ext cx="3090636" cy="934763"/>
          </a:xfrm>
          <a:prstGeom prst="rect">
            <a:avLst/>
          </a:prstGeom>
        </p:spPr>
      </p:pic>
      <p:pic>
        <p:nvPicPr>
          <p:cNvPr id="57" name="Picture 56" descr="alabama-logo.jpg"/>
          <p:cNvPicPr>
            <a:picLocks noChangeAspect="1"/>
          </p:cNvPicPr>
          <p:nvPr userDrawn="1"/>
        </p:nvPicPr>
        <p:blipFill>
          <a:blip r:embed="rId24"/>
          <a:stretch>
            <a:fillRect/>
          </a:stretch>
        </p:blipFill>
        <p:spPr>
          <a:xfrm>
            <a:off x="10536468" y="6749034"/>
            <a:ext cx="1186742" cy="1766252"/>
          </a:xfrm>
          <a:prstGeom prst="rect">
            <a:avLst/>
          </a:prstGeom>
        </p:spPr>
      </p:pic>
      <p:pic>
        <p:nvPicPr>
          <p:cNvPr id="58" name="Picture 11"/>
          <p:cNvPicPr>
            <a:picLocks noChangeAspect="1" noChangeArrowheads="1"/>
          </p:cNvPicPr>
          <p:nvPr userDrawn="1"/>
        </p:nvPicPr>
        <p:blipFill>
          <a:blip r:embed="rId25"/>
          <a:srcRect/>
          <a:stretch>
            <a:fillRect/>
          </a:stretch>
        </p:blipFill>
        <p:spPr bwMode="auto">
          <a:xfrm>
            <a:off x="6706372" y="1261997"/>
            <a:ext cx="3041728" cy="907967"/>
          </a:xfrm>
          <a:prstGeom prst="rect">
            <a:avLst/>
          </a:prstGeom>
          <a:noFill/>
          <a:ln w="9525">
            <a:noFill/>
            <a:miter lim="800000"/>
            <a:headEnd/>
            <a:tailEnd/>
          </a:ln>
          <a:effectLst/>
        </p:spPr>
      </p:pic>
      <p:pic>
        <p:nvPicPr>
          <p:cNvPr id="59" name="Picture 58" descr="RSNA_Signature_Logo.jpg"/>
          <p:cNvPicPr>
            <a:picLocks noChangeAspect="1"/>
          </p:cNvPicPr>
          <p:nvPr userDrawn="1"/>
        </p:nvPicPr>
        <p:blipFill>
          <a:blip r:embed="rId26"/>
          <a:stretch>
            <a:fillRect/>
          </a:stretch>
        </p:blipFill>
        <p:spPr>
          <a:xfrm>
            <a:off x="3205744" y="3147386"/>
            <a:ext cx="1533817" cy="1062786"/>
          </a:xfrm>
          <a:prstGeom prst="rect">
            <a:avLst/>
          </a:prstGeom>
        </p:spPr>
      </p:pic>
      <p:pic>
        <p:nvPicPr>
          <p:cNvPr id="60" name="Picture 59" descr="usda-logo.png"/>
          <p:cNvPicPr>
            <a:picLocks noChangeAspect="1"/>
          </p:cNvPicPr>
          <p:nvPr userDrawn="1"/>
        </p:nvPicPr>
        <p:blipFill>
          <a:blip r:embed="rId27"/>
          <a:stretch>
            <a:fillRect/>
          </a:stretch>
        </p:blipFill>
        <p:spPr>
          <a:xfrm>
            <a:off x="5224635" y="3346765"/>
            <a:ext cx="1313367" cy="1208717"/>
          </a:xfrm>
          <a:prstGeom prst="rect">
            <a:avLst/>
          </a:prstGeom>
        </p:spPr>
      </p:pic>
      <p:pic>
        <p:nvPicPr>
          <p:cNvPr id="61" name="Picture 60" descr="bb_logo.png"/>
          <p:cNvPicPr>
            <a:picLocks noChangeAspect="1"/>
          </p:cNvPicPr>
          <p:nvPr userDrawn="1"/>
        </p:nvPicPr>
        <p:blipFill>
          <a:blip r:embed="rId28"/>
          <a:stretch>
            <a:fillRect/>
          </a:stretch>
        </p:blipFill>
        <p:spPr>
          <a:xfrm>
            <a:off x="8409862" y="4635786"/>
            <a:ext cx="2750814" cy="760877"/>
          </a:xfrm>
          <a:prstGeom prst="rect">
            <a:avLst/>
          </a:prstGeom>
        </p:spPr>
      </p:pic>
      <p:pic>
        <p:nvPicPr>
          <p:cNvPr id="62" name="Picture 61" descr="AARP-logo.jpg"/>
          <p:cNvPicPr>
            <a:picLocks noChangeAspect="1"/>
          </p:cNvPicPr>
          <p:nvPr userDrawn="1"/>
        </p:nvPicPr>
        <p:blipFill>
          <a:blip r:embed="rId29"/>
          <a:stretch>
            <a:fillRect/>
          </a:stretch>
        </p:blipFill>
        <p:spPr>
          <a:xfrm>
            <a:off x="1273232" y="4936329"/>
            <a:ext cx="2337687" cy="976520"/>
          </a:xfrm>
          <a:prstGeom prst="rect">
            <a:avLst/>
          </a:prstGeom>
        </p:spPr>
      </p:pic>
      <p:pic>
        <p:nvPicPr>
          <p:cNvPr id="63" name="Picture 12"/>
          <p:cNvPicPr>
            <a:picLocks noChangeAspect="1" noChangeArrowheads="1"/>
          </p:cNvPicPr>
          <p:nvPr userDrawn="1"/>
        </p:nvPicPr>
        <p:blipFill>
          <a:blip r:embed="rId30"/>
          <a:srcRect/>
          <a:stretch>
            <a:fillRect/>
          </a:stretch>
        </p:blipFill>
        <p:spPr bwMode="auto">
          <a:xfrm>
            <a:off x="6218172" y="6371775"/>
            <a:ext cx="1424352" cy="55099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0" y="11775262"/>
            <a:ext cx="13014760" cy="1233772"/>
          </a:xfrm>
          <a:prstGeom prst="rect">
            <a:avLst/>
          </a:prstGeom>
          <a:solidFill>
            <a:srgbClr val="1D2529"/>
          </a:solidFill>
          <a:ln>
            <a:noFill/>
          </a:ln>
        </p:spPr>
        <p:style>
          <a:lnRef idx="2">
            <a:schemeClr val="accent1">
              <a:shade val="50000"/>
            </a:schemeClr>
          </a:lnRef>
          <a:fillRef idx="1">
            <a:schemeClr val="accent1"/>
          </a:fillRef>
          <a:effectRef idx="0">
            <a:schemeClr val="accent1"/>
          </a:effectRef>
          <a:fontRef idx="minor">
            <a:schemeClr val="lt1"/>
          </a:fontRef>
        </p:style>
        <p:txBody>
          <a:bodyPr lIns="145646" tIns="72824" rIns="145646" bIns="72824" anchor="ctr"/>
          <a:lstStyle/>
          <a:p>
            <a:pPr algn="ctr">
              <a:defRPr/>
            </a:pPr>
            <a:r>
              <a:rPr lang="en-US" dirty="0" smtClean="0"/>
              <a:t> </a:t>
            </a:r>
            <a:endParaRPr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Text Placeholder 2"/>
          <p:cNvSpPr txBox="1">
            <a:spLocks/>
          </p:cNvSpPr>
          <p:nvPr userDrawn="1"/>
        </p:nvSpPr>
        <p:spPr>
          <a:xfrm>
            <a:off x="745098" y="604576"/>
            <a:ext cx="11887683" cy="1833559"/>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buNone/>
            </a:pPr>
            <a:endParaRPr lang="en-US" sz="5400" dirty="0">
              <a:solidFill>
                <a:srgbClr val="205595"/>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2"/>
          <p:cNvSpPr txBox="1">
            <a:spLocks/>
          </p:cNvSpPr>
          <p:nvPr userDrawn="1"/>
        </p:nvSpPr>
        <p:spPr>
          <a:xfrm>
            <a:off x="745098" y="604576"/>
            <a:ext cx="11887683" cy="1833559"/>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buNone/>
            </a:pPr>
            <a:endParaRPr lang="en-US" sz="5400" dirty="0">
              <a:solidFill>
                <a:srgbClr val="205595"/>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 Placeholder 3"/>
          <p:cNvSpPr txBox="1">
            <a:spLocks/>
          </p:cNvSpPr>
          <p:nvPr userDrawn="1"/>
        </p:nvSpPr>
        <p:spPr bwMode="auto">
          <a:xfrm>
            <a:off x="975241" y="2168172"/>
            <a:ext cx="10944371" cy="3685893"/>
          </a:xfrm>
          <a:prstGeom prst="rect">
            <a:avLst/>
          </a:prstGeom>
          <a:noFill/>
          <a:ln w="9525">
            <a:noFill/>
            <a:miter lim="800000"/>
            <a:headEnd/>
            <a:tailEnd/>
          </a:ln>
        </p:spPr>
        <p:txBody>
          <a:bodyPr vert="horz" wrap="square" lIns="0" tIns="0" rIns="0" bIns="0" numCol="2" spcCol="364160" anchor="t" anchorCtr="0" compatLnSpc="1">
            <a:prstTxWarp prst="textNoShape">
              <a:avLst/>
            </a:prstTxWarp>
          </a:bodyPr>
          <a:lstStyle/>
          <a:p>
            <a:pPr marL="364160" marR="0" lvl="0" indent="-364160" algn="l" defTabSz="1456639" rtl="0" eaLnBrk="1" fontAlgn="base" latinLnBrk="0" hangingPunct="1">
              <a:lnSpc>
                <a:spcPct val="100000"/>
              </a:lnSpc>
              <a:spcBef>
                <a:spcPts val="0"/>
              </a:spcBef>
              <a:spcAft>
                <a:spcPts val="3186"/>
              </a:spcAft>
              <a:buClr>
                <a:srgbClr val="990000"/>
              </a:buClr>
              <a:buSzPct val="80000"/>
              <a:buFont typeface="Wingdings 2" charset="2"/>
              <a:buChar char="¡"/>
              <a:tabLst/>
              <a:defRPr/>
            </a:pPr>
            <a:endParaRPr kumimoji="0" lang="en-US" sz="3800" b="0" i="0" u="none" strike="noStrike" kern="1200" cap="none" spc="0" normalizeH="0" baseline="0" noProof="0" dirty="0" smtClean="0">
              <a:ln>
                <a:noFill/>
              </a:ln>
              <a:solidFill>
                <a:schemeClr val="bg1"/>
              </a:solidFill>
              <a:effectLst/>
              <a:uLnTx/>
              <a:uFillTx/>
              <a:latin typeface="Avenir LT Std 35 Light"/>
              <a:ea typeface="ＭＳ Ｐゴシック" charset="-128"/>
              <a:cs typeface="Avenir LT Std 35 Light"/>
            </a:endParaRPr>
          </a:p>
        </p:txBody>
      </p:sp>
      <p:sp>
        <p:nvSpPr>
          <p:cNvPr id="11" name="Text Placeholder 8"/>
          <p:cNvSpPr>
            <a:spLocks noGrp="1"/>
          </p:cNvSpPr>
          <p:nvPr>
            <p:ph type="body" sz="quarter" idx="12" hasCustomPrompt="1"/>
          </p:nvPr>
        </p:nvSpPr>
        <p:spPr>
          <a:xfrm>
            <a:off x="1273232" y="2935816"/>
            <a:ext cx="4582730" cy="4323546"/>
          </a:xfrm>
          <a:prstGeom prst="rect">
            <a:avLst/>
          </a:prstGeom>
        </p:spPr>
        <p:txBody>
          <a:bodyPr vert="horz" lIns="0" tIns="0" rIns="0" bIns="0" anchor="t"/>
          <a:lstStyle>
            <a:lvl1pPr marL="0" marR="0" indent="0" algn="l" defTabSz="1456639" rtl="0" eaLnBrk="1" fontAlgn="base" latinLnBrk="0" hangingPunct="1">
              <a:lnSpc>
                <a:spcPct val="100000"/>
              </a:lnSpc>
              <a:spcBef>
                <a:spcPts val="0"/>
              </a:spcBef>
              <a:spcAft>
                <a:spcPts val="4779"/>
              </a:spcAft>
              <a:buClr>
                <a:srgbClr val="990000"/>
              </a:buClr>
              <a:buSzPct val="80000"/>
              <a:buFont typeface="Wingdings 2" charset="2"/>
              <a:buNone/>
              <a:tabLst/>
              <a:defRPr sz="3200" baseline="0">
                <a:solidFill>
                  <a:srgbClr val="394BA9"/>
                </a:solidFill>
              </a:defRPr>
            </a:lvl1pPr>
          </a:lstStyle>
          <a:p>
            <a:pPr lvl="0"/>
            <a:r>
              <a:rPr lang="en-US" dirty="0" smtClean="0"/>
              <a:t>20 pt flush left 2 column</a:t>
            </a:r>
          </a:p>
          <a:p>
            <a:pPr marL="0" marR="0" lvl="0" indent="0" algn="l" defTabSz="1456639" rtl="0" eaLnBrk="1" fontAlgn="base" latinLnBrk="0" hangingPunct="1">
              <a:lnSpc>
                <a:spcPct val="100000"/>
              </a:lnSpc>
              <a:spcBef>
                <a:spcPts val="0"/>
              </a:spcBef>
              <a:spcAft>
                <a:spcPts val="4779"/>
              </a:spcAft>
              <a:buClr>
                <a:srgbClr val="990000"/>
              </a:buClr>
              <a:buSzPct val="80000"/>
              <a:buFont typeface="Wingdings 2" charset="2"/>
              <a:buNone/>
              <a:tabLst/>
              <a:defRPr/>
            </a:pPr>
            <a:r>
              <a:rPr lang="en-US" dirty="0" smtClean="0"/>
              <a:t>20 pt flush left 2 column</a:t>
            </a:r>
          </a:p>
          <a:p>
            <a:pPr marL="0" marR="0" lvl="0" indent="0" algn="l" defTabSz="1456639" rtl="0" eaLnBrk="1" fontAlgn="base" latinLnBrk="0" hangingPunct="1">
              <a:lnSpc>
                <a:spcPct val="100000"/>
              </a:lnSpc>
              <a:spcBef>
                <a:spcPts val="0"/>
              </a:spcBef>
              <a:spcAft>
                <a:spcPts val="4779"/>
              </a:spcAft>
              <a:buClr>
                <a:srgbClr val="990000"/>
              </a:buClr>
              <a:buSzPct val="80000"/>
              <a:buFont typeface="Wingdings 2" charset="2"/>
              <a:buNone/>
              <a:tabLst/>
              <a:defRPr/>
            </a:pPr>
            <a:r>
              <a:rPr lang="en-US" dirty="0" smtClean="0"/>
              <a:t>20 pt flush left 2 column</a:t>
            </a:r>
          </a:p>
          <a:p>
            <a:pPr lvl="0"/>
            <a:endParaRPr lang="en-US" dirty="0" smtClean="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4" name="Text Placeholder 8"/>
          <p:cNvSpPr>
            <a:spLocks noGrp="1"/>
          </p:cNvSpPr>
          <p:nvPr>
            <p:ph type="body" sz="quarter" idx="12" hasCustomPrompt="1"/>
          </p:nvPr>
        </p:nvSpPr>
        <p:spPr>
          <a:xfrm>
            <a:off x="7729689" y="2778473"/>
            <a:ext cx="3993522" cy="5286677"/>
          </a:xfrm>
          <a:prstGeom prst="rect">
            <a:avLst/>
          </a:prstGeom>
        </p:spPr>
        <p:txBody>
          <a:bodyPr vert="horz" lIns="0" tIns="0" rIns="0" bIns="0" anchor="t"/>
          <a:lstStyle>
            <a:lvl1pPr marL="0" marR="0" indent="0" algn="l" defTabSz="1456639" rtl="0" eaLnBrk="1" fontAlgn="base" latinLnBrk="0" hangingPunct="1">
              <a:lnSpc>
                <a:spcPct val="100000"/>
              </a:lnSpc>
              <a:spcBef>
                <a:spcPts val="0"/>
              </a:spcBef>
              <a:spcAft>
                <a:spcPts val="4779"/>
              </a:spcAft>
              <a:buClr>
                <a:srgbClr val="990000"/>
              </a:buClr>
              <a:buSzPct val="80000"/>
              <a:buFont typeface="Wingdings 2" charset="2"/>
              <a:buNone/>
              <a:tabLst/>
              <a:defRPr sz="3200" baseline="0">
                <a:solidFill>
                  <a:srgbClr val="394BA9"/>
                </a:solidFill>
              </a:defRPr>
            </a:lvl1pPr>
          </a:lstStyle>
          <a:p>
            <a:pPr lvl="0"/>
            <a:r>
              <a:rPr lang="en-US" dirty="0" smtClean="0"/>
              <a:t>20 p flush left</a:t>
            </a:r>
          </a:p>
          <a:p>
            <a:pPr marL="0" marR="0" lvl="0" indent="0" algn="l" defTabSz="1456639" rtl="0" eaLnBrk="1" fontAlgn="base" latinLnBrk="0" hangingPunct="1">
              <a:lnSpc>
                <a:spcPct val="100000"/>
              </a:lnSpc>
              <a:spcBef>
                <a:spcPts val="0"/>
              </a:spcBef>
              <a:spcAft>
                <a:spcPts val="4779"/>
              </a:spcAft>
              <a:buClr>
                <a:srgbClr val="990000"/>
              </a:buClr>
              <a:buSzPct val="80000"/>
              <a:buFont typeface="Wingdings 2" charset="2"/>
              <a:buNone/>
              <a:tabLst/>
              <a:defRPr/>
            </a:pPr>
            <a:r>
              <a:rPr lang="en-US" dirty="0" smtClean="0"/>
              <a:t>20 pt flush left</a:t>
            </a:r>
          </a:p>
          <a:p>
            <a:pPr marL="0" marR="0" lvl="0" indent="0" algn="l" defTabSz="1456639" rtl="0" eaLnBrk="1" fontAlgn="base" latinLnBrk="0" hangingPunct="1">
              <a:lnSpc>
                <a:spcPct val="100000"/>
              </a:lnSpc>
              <a:spcBef>
                <a:spcPts val="0"/>
              </a:spcBef>
              <a:spcAft>
                <a:spcPts val="4779"/>
              </a:spcAft>
              <a:buClr>
                <a:srgbClr val="990000"/>
              </a:buClr>
              <a:buSzPct val="80000"/>
              <a:buFont typeface="Wingdings 2" charset="2"/>
              <a:buNone/>
              <a:tabLst/>
              <a:defRPr/>
            </a:pPr>
            <a:r>
              <a:rPr lang="en-US" dirty="0" smtClean="0"/>
              <a:t>20 pt flush left</a:t>
            </a:r>
          </a:p>
          <a:p>
            <a:pPr marL="0" marR="0" lvl="0" indent="0" algn="l" defTabSz="1456639" rtl="0" eaLnBrk="1" fontAlgn="base" latinLnBrk="0" hangingPunct="1">
              <a:lnSpc>
                <a:spcPct val="100000"/>
              </a:lnSpc>
              <a:spcBef>
                <a:spcPts val="0"/>
              </a:spcBef>
              <a:spcAft>
                <a:spcPts val="4779"/>
              </a:spcAft>
              <a:buClr>
                <a:srgbClr val="990000"/>
              </a:buClr>
              <a:buSzPct val="80000"/>
              <a:buFont typeface="Wingdings 2" charset="2"/>
              <a:buNone/>
              <a:tabLst/>
              <a:defRPr/>
            </a:pPr>
            <a:r>
              <a:rPr lang="en-US" dirty="0" smtClean="0"/>
              <a:t>20 pt flush left</a:t>
            </a:r>
          </a:p>
          <a:p>
            <a:pPr lvl="0"/>
            <a:endParaRPr lang="en-US" dirty="0" smtClean="0"/>
          </a:p>
          <a:p>
            <a:pPr lvl="0"/>
            <a:endParaRPr lang="en-US" dirty="0" smtClean="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TextBox 16"/>
          <p:cNvSpPr txBox="1"/>
          <p:nvPr userDrawn="1"/>
        </p:nvSpPr>
        <p:spPr>
          <a:xfrm>
            <a:off x="3937084" y="-5763725"/>
            <a:ext cx="294173" cy="424085"/>
          </a:xfrm>
          <a:prstGeom prst="rect">
            <a:avLst/>
          </a:prstGeom>
          <a:noFill/>
        </p:spPr>
        <p:txBody>
          <a:bodyPr wrap="none" lIns="145664" tIns="72832" rIns="145664" bIns="72832" rtlCol="0">
            <a:spAutoFit/>
          </a:bodyPr>
          <a:lstStyle/>
          <a:p>
            <a:endParaRPr lang="en-US" dirty="0">
              <a:latin typeface="Gotham Medium"/>
              <a:cs typeface="Gotham Medium"/>
            </a:endParaRPr>
          </a:p>
        </p:txBody>
      </p:sp>
      <p:grpSp>
        <p:nvGrpSpPr>
          <p:cNvPr id="4" name="Group 3"/>
          <p:cNvGrpSpPr/>
          <p:nvPr userDrawn="1"/>
        </p:nvGrpSpPr>
        <p:grpSpPr>
          <a:xfrm>
            <a:off x="0" y="0"/>
            <a:ext cx="13003213" cy="9773706"/>
            <a:chOff x="0" y="0"/>
            <a:chExt cx="13003213" cy="9773706"/>
          </a:xfrm>
        </p:grpSpPr>
        <p:sp>
          <p:nvSpPr>
            <p:cNvPr id="5" name="Rectangle 4"/>
            <p:cNvSpPr/>
            <p:nvPr/>
          </p:nvSpPr>
          <p:spPr>
            <a:xfrm>
              <a:off x="0" y="0"/>
              <a:ext cx="13003213" cy="220109"/>
            </a:xfrm>
            <a:prstGeom prst="rect">
              <a:avLst/>
            </a:prstGeom>
            <a:solidFill>
              <a:srgbClr val="205595"/>
            </a:solidFill>
            <a:ln>
              <a:no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Rectangle 5"/>
            <p:cNvSpPr/>
            <p:nvPr/>
          </p:nvSpPr>
          <p:spPr>
            <a:xfrm>
              <a:off x="0" y="9570529"/>
              <a:ext cx="13003213" cy="203177"/>
            </a:xfrm>
            <a:prstGeom prst="rect">
              <a:avLst/>
            </a:prstGeom>
            <a:solidFill>
              <a:srgbClr val="205595"/>
            </a:solidFill>
            <a:ln>
              <a:no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687" r:id="rId1"/>
    <p:sldLayoutId id="2147483690" r:id="rId2"/>
    <p:sldLayoutId id="2147483680" r:id="rId3"/>
    <p:sldLayoutId id="2147483679" r:id="rId4"/>
    <p:sldLayoutId id="2147483681" r:id="rId5"/>
    <p:sldLayoutId id="2147483686" r:id="rId6"/>
    <p:sldLayoutId id="2147483682" r:id="rId7"/>
    <p:sldLayoutId id="2147483683" r:id="rId8"/>
    <p:sldLayoutId id="2147483684" r:id="rId9"/>
    <p:sldLayoutId id="2147483685" r:id="rId10"/>
    <p:sldLayoutId id="2147483688" r:id="rId11"/>
    <p:sldLayoutId id="2147483696" r:id="rId12"/>
    <p:sldLayoutId id="2147483689" r:id="rId13"/>
    <p:sldLayoutId id="2147483691" r:id="rId14"/>
    <p:sldLayoutId id="2147483693" r:id="rId15"/>
    <p:sldLayoutId id="2147483694" r:id="rId16"/>
  </p:sldLayoutIdLst>
  <p:timing>
    <p:tnLst>
      <p:par>
        <p:cTn xmlns:p14="http://schemas.microsoft.com/office/powerpoint/2010/main" id="1" dur="indefinite" restart="never" nodeType="tmRoot"/>
      </p:par>
    </p:tnLst>
  </p:timing>
  <p:txStyles>
    <p:titleStyle>
      <a:lvl1pPr algn="l" rtl="0" eaLnBrk="1" fontAlgn="base" hangingPunct="1">
        <a:spcBef>
          <a:spcPct val="0"/>
        </a:spcBef>
        <a:spcAft>
          <a:spcPct val="0"/>
        </a:spcAft>
        <a:defRPr sz="6400" b="0" i="0" kern="1200">
          <a:solidFill>
            <a:schemeClr val="bg1"/>
          </a:solidFill>
          <a:latin typeface="Avenir LT Std 35 Light"/>
          <a:ea typeface="ＭＳ Ｐゴシック" charset="-128"/>
          <a:cs typeface="Avenir LT Std 35 Light"/>
        </a:defRPr>
      </a:lvl1pPr>
      <a:lvl2pPr algn="l" rtl="0" eaLnBrk="1" fontAlgn="base" hangingPunct="1">
        <a:spcBef>
          <a:spcPct val="0"/>
        </a:spcBef>
        <a:spcAft>
          <a:spcPct val="0"/>
        </a:spcAft>
        <a:defRPr sz="5700">
          <a:solidFill>
            <a:srgbClr val="7F7F7F"/>
          </a:solidFill>
          <a:latin typeface="Avenir LT Std 65 Medium" charset="0"/>
          <a:ea typeface="ＭＳ Ｐゴシック" charset="-128"/>
        </a:defRPr>
      </a:lvl2pPr>
      <a:lvl3pPr algn="l" rtl="0" eaLnBrk="1" fontAlgn="base" hangingPunct="1">
        <a:spcBef>
          <a:spcPct val="0"/>
        </a:spcBef>
        <a:spcAft>
          <a:spcPct val="0"/>
        </a:spcAft>
        <a:defRPr sz="5700">
          <a:solidFill>
            <a:srgbClr val="7F7F7F"/>
          </a:solidFill>
          <a:latin typeface="Avenir LT Std 65 Medium" charset="0"/>
          <a:ea typeface="ＭＳ Ｐゴシック" charset="-128"/>
        </a:defRPr>
      </a:lvl3pPr>
      <a:lvl4pPr algn="l" rtl="0" eaLnBrk="1" fontAlgn="base" hangingPunct="1">
        <a:spcBef>
          <a:spcPct val="0"/>
        </a:spcBef>
        <a:spcAft>
          <a:spcPct val="0"/>
        </a:spcAft>
        <a:defRPr sz="5700">
          <a:solidFill>
            <a:srgbClr val="7F7F7F"/>
          </a:solidFill>
          <a:latin typeface="Avenir LT Std 65 Medium" charset="0"/>
          <a:ea typeface="ＭＳ Ｐゴシック" charset="-128"/>
        </a:defRPr>
      </a:lvl4pPr>
      <a:lvl5pPr algn="l" rtl="0" eaLnBrk="1" fontAlgn="base" hangingPunct="1">
        <a:spcBef>
          <a:spcPct val="0"/>
        </a:spcBef>
        <a:spcAft>
          <a:spcPct val="0"/>
        </a:spcAft>
        <a:defRPr sz="5700">
          <a:solidFill>
            <a:srgbClr val="7F7F7F"/>
          </a:solidFill>
          <a:latin typeface="Avenir LT Std 65 Medium" charset="0"/>
          <a:ea typeface="ＭＳ Ｐゴシック" charset="-128"/>
        </a:defRPr>
      </a:lvl5pPr>
      <a:lvl6pPr marL="728230" algn="l" rtl="0" eaLnBrk="1" fontAlgn="base" hangingPunct="1">
        <a:spcBef>
          <a:spcPct val="0"/>
        </a:spcBef>
        <a:spcAft>
          <a:spcPct val="0"/>
        </a:spcAft>
        <a:defRPr sz="5700">
          <a:solidFill>
            <a:srgbClr val="A5040B"/>
          </a:solidFill>
          <a:latin typeface="Avenir LT Std 45 Book" charset="0"/>
          <a:ea typeface="ＭＳ Ｐゴシック" charset="-128"/>
        </a:defRPr>
      </a:lvl6pPr>
      <a:lvl7pPr marL="1456459" algn="l" rtl="0" eaLnBrk="1" fontAlgn="base" hangingPunct="1">
        <a:spcBef>
          <a:spcPct val="0"/>
        </a:spcBef>
        <a:spcAft>
          <a:spcPct val="0"/>
        </a:spcAft>
        <a:defRPr sz="5700">
          <a:solidFill>
            <a:srgbClr val="A5040B"/>
          </a:solidFill>
          <a:latin typeface="Avenir LT Std 45 Book" charset="0"/>
          <a:ea typeface="ＭＳ Ｐゴシック" charset="-128"/>
        </a:defRPr>
      </a:lvl7pPr>
      <a:lvl8pPr marL="2184690" algn="l" rtl="0" eaLnBrk="1" fontAlgn="base" hangingPunct="1">
        <a:spcBef>
          <a:spcPct val="0"/>
        </a:spcBef>
        <a:spcAft>
          <a:spcPct val="0"/>
        </a:spcAft>
        <a:defRPr sz="5700">
          <a:solidFill>
            <a:srgbClr val="A5040B"/>
          </a:solidFill>
          <a:latin typeface="Avenir LT Std 45 Book" charset="0"/>
          <a:ea typeface="ＭＳ Ｐゴシック" charset="-128"/>
        </a:defRPr>
      </a:lvl8pPr>
      <a:lvl9pPr marL="2912920" algn="l" rtl="0" eaLnBrk="1" fontAlgn="base" hangingPunct="1">
        <a:spcBef>
          <a:spcPct val="0"/>
        </a:spcBef>
        <a:spcAft>
          <a:spcPct val="0"/>
        </a:spcAft>
        <a:defRPr sz="5700">
          <a:solidFill>
            <a:srgbClr val="A5040B"/>
          </a:solidFill>
          <a:latin typeface="Avenir LT Std 45 Book" charset="0"/>
          <a:ea typeface="ＭＳ Ｐゴシック" charset="-128"/>
        </a:defRPr>
      </a:lvl9pPr>
    </p:titleStyle>
    <p:body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a:defPPr>
      <a:lvl1pPr marL="0" algn="l" defTabSz="1456459" rtl="0" eaLnBrk="1" latinLnBrk="0" hangingPunct="1">
        <a:defRPr sz="2900" kern="1200">
          <a:solidFill>
            <a:schemeClr val="tx1"/>
          </a:solidFill>
          <a:latin typeface="+mn-lt"/>
          <a:ea typeface="+mn-ea"/>
          <a:cs typeface="+mn-cs"/>
        </a:defRPr>
      </a:lvl1pPr>
      <a:lvl2pPr marL="728230" algn="l" defTabSz="1456459" rtl="0" eaLnBrk="1" latinLnBrk="0" hangingPunct="1">
        <a:defRPr sz="2900" kern="1200">
          <a:solidFill>
            <a:schemeClr val="tx1"/>
          </a:solidFill>
          <a:latin typeface="+mn-lt"/>
          <a:ea typeface="+mn-ea"/>
          <a:cs typeface="+mn-cs"/>
        </a:defRPr>
      </a:lvl2pPr>
      <a:lvl3pPr marL="1456459" algn="l" defTabSz="1456459" rtl="0" eaLnBrk="1" latinLnBrk="0" hangingPunct="1">
        <a:defRPr sz="2900" kern="1200">
          <a:solidFill>
            <a:schemeClr val="tx1"/>
          </a:solidFill>
          <a:latin typeface="+mn-lt"/>
          <a:ea typeface="+mn-ea"/>
          <a:cs typeface="+mn-cs"/>
        </a:defRPr>
      </a:lvl3pPr>
      <a:lvl4pPr marL="2184690" algn="l" defTabSz="1456459" rtl="0" eaLnBrk="1" latinLnBrk="0" hangingPunct="1">
        <a:defRPr sz="2900" kern="1200">
          <a:solidFill>
            <a:schemeClr val="tx1"/>
          </a:solidFill>
          <a:latin typeface="+mn-lt"/>
          <a:ea typeface="+mn-ea"/>
          <a:cs typeface="+mn-cs"/>
        </a:defRPr>
      </a:lvl4pPr>
      <a:lvl5pPr marL="2912920" algn="l" defTabSz="1456459" rtl="0" eaLnBrk="1" latinLnBrk="0" hangingPunct="1">
        <a:defRPr sz="2900" kern="1200">
          <a:solidFill>
            <a:schemeClr val="tx1"/>
          </a:solidFill>
          <a:latin typeface="+mn-lt"/>
          <a:ea typeface="+mn-ea"/>
          <a:cs typeface="+mn-cs"/>
        </a:defRPr>
      </a:lvl5pPr>
      <a:lvl6pPr marL="3641150" algn="l" defTabSz="1456459" rtl="0" eaLnBrk="1" latinLnBrk="0" hangingPunct="1">
        <a:defRPr sz="2900" kern="1200">
          <a:solidFill>
            <a:schemeClr val="tx1"/>
          </a:solidFill>
          <a:latin typeface="+mn-lt"/>
          <a:ea typeface="+mn-ea"/>
          <a:cs typeface="+mn-cs"/>
        </a:defRPr>
      </a:lvl6pPr>
      <a:lvl7pPr marL="4369379" algn="l" defTabSz="1456459" rtl="0" eaLnBrk="1" latinLnBrk="0" hangingPunct="1">
        <a:defRPr sz="2900" kern="1200">
          <a:solidFill>
            <a:schemeClr val="tx1"/>
          </a:solidFill>
          <a:latin typeface="+mn-lt"/>
          <a:ea typeface="+mn-ea"/>
          <a:cs typeface="+mn-cs"/>
        </a:defRPr>
      </a:lvl7pPr>
      <a:lvl8pPr marL="5097610" algn="l" defTabSz="1456459" rtl="0" eaLnBrk="1" latinLnBrk="0" hangingPunct="1">
        <a:defRPr sz="2900" kern="1200">
          <a:solidFill>
            <a:schemeClr val="tx1"/>
          </a:solidFill>
          <a:latin typeface="+mn-lt"/>
          <a:ea typeface="+mn-ea"/>
          <a:cs typeface="+mn-cs"/>
        </a:defRPr>
      </a:lvl8pPr>
      <a:lvl9pPr marL="5825838" algn="l" defTabSz="1456459" rtl="0" eaLnBrk="1" latinLnBrk="0" hangingPunct="1">
        <a:defRPr sz="2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1775262"/>
            <a:ext cx="13014760" cy="1233772"/>
          </a:xfrm>
          <a:prstGeom prst="rect">
            <a:avLst/>
          </a:prstGeom>
          <a:solidFill>
            <a:srgbClr val="1D2529"/>
          </a:solidFill>
          <a:ln>
            <a:noFill/>
          </a:ln>
        </p:spPr>
        <p:style>
          <a:lnRef idx="2">
            <a:schemeClr val="accent1">
              <a:shade val="50000"/>
            </a:schemeClr>
          </a:lnRef>
          <a:fillRef idx="1">
            <a:schemeClr val="accent1"/>
          </a:fillRef>
          <a:effectRef idx="0">
            <a:schemeClr val="accent1"/>
          </a:effectRef>
          <a:fontRef idx="minor">
            <a:schemeClr val="lt1"/>
          </a:fontRef>
        </p:style>
        <p:txBody>
          <a:bodyPr lIns="145646" tIns="72824" rIns="145646" bIns="72824" anchor="ctr"/>
          <a:lstStyle/>
          <a:p>
            <a:pPr algn="ctr">
              <a:defRPr/>
            </a:pPr>
            <a:r>
              <a:rPr lang="en-US" dirty="0" smtClean="0"/>
              <a:t> </a:t>
            </a:r>
            <a:endParaRPr dirty="0"/>
          </a:p>
        </p:txBody>
      </p:sp>
      <p:sp>
        <p:nvSpPr>
          <p:cNvPr id="8" name="Date Placeholder 3"/>
          <p:cNvSpPr txBox="1">
            <a:spLocks/>
          </p:cNvSpPr>
          <p:nvPr userDrawn="1"/>
        </p:nvSpPr>
        <p:spPr>
          <a:xfrm>
            <a:off x="8958588" y="12158494"/>
            <a:ext cx="3768941" cy="692152"/>
          </a:xfrm>
          <a:prstGeom prst="rect">
            <a:avLst/>
          </a:prstGeom>
        </p:spPr>
        <p:txBody>
          <a:bodyPr lIns="145646" tIns="72824" rIns="145646" bIns="72824" anchor="ctr"/>
          <a:lstStyle>
            <a:lvl1pPr>
              <a:defRPr sz="1000"/>
            </a:lvl1pPr>
          </a:lstStyle>
          <a:p>
            <a:pPr marL="0" marR="0" indent="0" algn="r" defTabSz="1024017" rtl="0" eaLnBrk="0" fontAlgn="base" latinLnBrk="0" hangingPunct="0">
              <a:lnSpc>
                <a:spcPct val="100000"/>
              </a:lnSpc>
              <a:spcBef>
                <a:spcPct val="0"/>
              </a:spcBef>
              <a:spcAft>
                <a:spcPct val="0"/>
              </a:spcAft>
              <a:buClrTx/>
              <a:buSzTx/>
              <a:buFontTx/>
              <a:buNone/>
              <a:tabLst/>
              <a:defRPr/>
            </a:pPr>
            <a:r>
              <a:rPr lang="en-US" sz="1300" dirty="0" smtClean="0">
                <a:solidFill>
                  <a:srgbClr val="A6A6A6"/>
                </a:solidFill>
                <a:latin typeface="Avenir LT Std 45 Book"/>
                <a:cs typeface="Avenir LT Std 45 Book"/>
              </a:rPr>
              <a:t>CONFIDENTIAL   |    </a:t>
            </a:r>
            <a:r>
              <a:rPr lang="en-US" sz="1300" dirty="0" smtClean="0">
                <a:solidFill>
                  <a:srgbClr val="A6A6A6"/>
                </a:solidFill>
                <a:latin typeface="Avenir LT Std 35 Light"/>
                <a:cs typeface="Avenir LT Std 35 Light"/>
              </a:rPr>
              <a:t>© 2014</a:t>
            </a:r>
          </a:p>
          <a:p>
            <a:pPr>
              <a:defRPr/>
            </a:pPr>
            <a:endParaRPr lang="en-US" dirty="0">
              <a:solidFill>
                <a:srgbClr val="A6A6A6"/>
              </a:solidFill>
              <a:latin typeface="Avenir LT Std 45 Book"/>
              <a:cs typeface="Avenir LT Std 45 Book"/>
            </a:endParaRPr>
          </a:p>
        </p:txBody>
      </p:sp>
      <p:sp>
        <p:nvSpPr>
          <p:cNvPr id="9" name="Rectangle 8"/>
          <p:cNvSpPr/>
          <p:nvPr userDrawn="1"/>
        </p:nvSpPr>
        <p:spPr>
          <a:xfrm>
            <a:off x="216720" y="12064351"/>
            <a:ext cx="13014760" cy="1233772"/>
          </a:xfrm>
          <a:prstGeom prst="rect">
            <a:avLst/>
          </a:prstGeom>
          <a:solidFill>
            <a:srgbClr val="1D2529"/>
          </a:solidFill>
          <a:ln>
            <a:noFill/>
          </a:ln>
        </p:spPr>
        <p:style>
          <a:lnRef idx="2">
            <a:schemeClr val="accent1">
              <a:shade val="50000"/>
            </a:schemeClr>
          </a:lnRef>
          <a:fillRef idx="1">
            <a:schemeClr val="accent1"/>
          </a:fillRef>
          <a:effectRef idx="0">
            <a:schemeClr val="accent1"/>
          </a:effectRef>
          <a:fontRef idx="minor">
            <a:schemeClr val="lt1"/>
          </a:fontRef>
        </p:style>
        <p:txBody>
          <a:bodyPr lIns="145646" tIns="72824" rIns="145646" bIns="72824" anchor="ctr"/>
          <a:lstStyle/>
          <a:p>
            <a:pPr algn="ctr">
              <a:defRPr/>
            </a:pPr>
            <a:r>
              <a:rPr lang="en-US" dirty="0" smtClean="0"/>
              <a:t> </a:t>
            </a:r>
            <a:endParaRPr dirty="0"/>
          </a:p>
        </p:txBody>
      </p:sp>
      <p:sp>
        <p:nvSpPr>
          <p:cNvPr id="10" name="Date Placeholder 3"/>
          <p:cNvSpPr txBox="1">
            <a:spLocks/>
          </p:cNvSpPr>
          <p:nvPr userDrawn="1"/>
        </p:nvSpPr>
        <p:spPr>
          <a:xfrm>
            <a:off x="9175308" y="12447584"/>
            <a:ext cx="3768941" cy="692152"/>
          </a:xfrm>
          <a:prstGeom prst="rect">
            <a:avLst/>
          </a:prstGeom>
        </p:spPr>
        <p:txBody>
          <a:bodyPr lIns="145646" tIns="72824" rIns="145646" bIns="72824" anchor="ctr"/>
          <a:lstStyle>
            <a:lvl1pPr>
              <a:defRPr sz="1000"/>
            </a:lvl1pPr>
          </a:lstStyle>
          <a:p>
            <a:pPr marL="0" marR="0" indent="0" algn="r" defTabSz="1024017" rtl="0" eaLnBrk="0" fontAlgn="base" latinLnBrk="0" hangingPunct="0">
              <a:lnSpc>
                <a:spcPct val="100000"/>
              </a:lnSpc>
              <a:spcBef>
                <a:spcPct val="0"/>
              </a:spcBef>
              <a:spcAft>
                <a:spcPct val="0"/>
              </a:spcAft>
              <a:buClrTx/>
              <a:buSzTx/>
              <a:buFontTx/>
              <a:buNone/>
              <a:tabLst/>
              <a:defRPr/>
            </a:pPr>
            <a:r>
              <a:rPr lang="en-US" sz="1300" dirty="0" smtClean="0">
                <a:solidFill>
                  <a:srgbClr val="A6A6A6"/>
                </a:solidFill>
                <a:latin typeface="Avenir LT Std 45 Book"/>
                <a:cs typeface="Avenir LT Std 45 Book"/>
              </a:rPr>
              <a:t>CONFIDENTIAL   |    </a:t>
            </a:r>
            <a:r>
              <a:rPr lang="en-US" sz="1300" dirty="0" smtClean="0">
                <a:solidFill>
                  <a:srgbClr val="A6A6A6"/>
                </a:solidFill>
                <a:latin typeface="Avenir LT Std 35 Light"/>
                <a:cs typeface="Avenir LT Std 35 Light"/>
              </a:rPr>
              <a:t>© 2014</a:t>
            </a:r>
          </a:p>
          <a:p>
            <a:pPr>
              <a:defRPr/>
            </a:pPr>
            <a:endParaRPr lang="en-US" dirty="0">
              <a:solidFill>
                <a:srgbClr val="A6A6A6"/>
              </a:solidFill>
              <a:latin typeface="Avenir LT Std 45 Book"/>
              <a:cs typeface="Avenir LT Std 45 Book"/>
            </a:endParaRPr>
          </a:p>
        </p:txBody>
      </p:sp>
      <p:sp>
        <p:nvSpPr>
          <p:cNvPr id="11" name="Rectangle 10"/>
          <p:cNvSpPr/>
          <p:nvPr userDrawn="1"/>
        </p:nvSpPr>
        <p:spPr>
          <a:xfrm>
            <a:off x="433440" y="12353441"/>
            <a:ext cx="13014760" cy="1233772"/>
          </a:xfrm>
          <a:prstGeom prst="rect">
            <a:avLst/>
          </a:prstGeom>
          <a:solidFill>
            <a:srgbClr val="1D2529"/>
          </a:solidFill>
          <a:ln>
            <a:noFill/>
          </a:ln>
        </p:spPr>
        <p:style>
          <a:lnRef idx="2">
            <a:schemeClr val="accent1">
              <a:shade val="50000"/>
            </a:schemeClr>
          </a:lnRef>
          <a:fillRef idx="1">
            <a:schemeClr val="accent1"/>
          </a:fillRef>
          <a:effectRef idx="0">
            <a:schemeClr val="accent1"/>
          </a:effectRef>
          <a:fontRef idx="minor">
            <a:schemeClr val="lt1"/>
          </a:fontRef>
        </p:style>
        <p:txBody>
          <a:bodyPr lIns="145646" tIns="72824" rIns="145646" bIns="72824" anchor="ctr"/>
          <a:lstStyle/>
          <a:p>
            <a:pPr algn="ctr">
              <a:defRPr/>
            </a:pPr>
            <a:r>
              <a:rPr lang="en-US" dirty="0" smtClean="0"/>
              <a:t> </a:t>
            </a:r>
            <a:endParaRPr dirty="0"/>
          </a:p>
        </p:txBody>
      </p:sp>
      <p:sp>
        <p:nvSpPr>
          <p:cNvPr id="12" name="Rectangle 11"/>
          <p:cNvSpPr/>
          <p:nvPr userDrawn="1"/>
        </p:nvSpPr>
        <p:spPr>
          <a:xfrm>
            <a:off x="650161" y="12642530"/>
            <a:ext cx="13014760" cy="1233772"/>
          </a:xfrm>
          <a:prstGeom prst="rect">
            <a:avLst/>
          </a:prstGeom>
          <a:solidFill>
            <a:srgbClr val="1D2529"/>
          </a:solidFill>
          <a:ln>
            <a:noFill/>
          </a:ln>
        </p:spPr>
        <p:style>
          <a:lnRef idx="2">
            <a:schemeClr val="accent1">
              <a:shade val="50000"/>
            </a:schemeClr>
          </a:lnRef>
          <a:fillRef idx="1">
            <a:schemeClr val="accent1"/>
          </a:fillRef>
          <a:effectRef idx="0">
            <a:schemeClr val="accent1"/>
          </a:effectRef>
          <a:fontRef idx="minor">
            <a:schemeClr val="lt1"/>
          </a:fontRef>
        </p:style>
        <p:txBody>
          <a:bodyPr lIns="145646" tIns="72824" rIns="145646" bIns="72824" anchor="ctr"/>
          <a:lstStyle/>
          <a:p>
            <a:pPr algn="ctr">
              <a:defRPr/>
            </a:pPr>
            <a:r>
              <a:rPr lang="en-US" dirty="0" smtClean="0"/>
              <a:t> </a:t>
            </a:r>
            <a:endParaRPr dirty="0"/>
          </a:p>
        </p:txBody>
      </p:sp>
      <p:sp>
        <p:nvSpPr>
          <p:cNvPr id="13" name="Rectangle 12"/>
          <p:cNvSpPr/>
          <p:nvPr userDrawn="1"/>
        </p:nvSpPr>
        <p:spPr>
          <a:xfrm>
            <a:off x="866881" y="12931620"/>
            <a:ext cx="13014760" cy="1233772"/>
          </a:xfrm>
          <a:prstGeom prst="rect">
            <a:avLst/>
          </a:prstGeom>
          <a:solidFill>
            <a:srgbClr val="1D2529"/>
          </a:solidFill>
          <a:ln>
            <a:noFill/>
          </a:ln>
        </p:spPr>
        <p:style>
          <a:lnRef idx="2">
            <a:schemeClr val="accent1">
              <a:shade val="50000"/>
            </a:schemeClr>
          </a:lnRef>
          <a:fillRef idx="1">
            <a:schemeClr val="accent1"/>
          </a:fillRef>
          <a:effectRef idx="0">
            <a:schemeClr val="accent1"/>
          </a:effectRef>
          <a:fontRef idx="minor">
            <a:schemeClr val="lt1"/>
          </a:fontRef>
        </p:style>
        <p:txBody>
          <a:bodyPr lIns="145646" tIns="72824" rIns="145646" bIns="72824" anchor="ctr"/>
          <a:lstStyle/>
          <a:p>
            <a:pPr algn="ctr">
              <a:defRPr/>
            </a:pPr>
            <a:r>
              <a:rPr lang="en-US" dirty="0" smtClean="0"/>
              <a:t> </a:t>
            </a:r>
            <a:endParaRPr dirty="0"/>
          </a:p>
        </p:txBody>
      </p:sp>
    </p:spTree>
  </p:cSld>
  <p:clrMap bg1="lt1" tx1="dk1" bg2="lt2" tx2="dk2" accent1="accent1" accent2="accent2" accent3="accent3" accent4="accent4" accent5="accent5" accent6="accent6" hlink="hlink" folHlink="folHlink"/>
  <p:sldLayoutIdLst>
    <p:sldLayoutId id="2147483698" r:id="rId1"/>
  </p:sldLayoutIdLst>
  <p:timing>
    <p:tnLst>
      <p:par>
        <p:cTn xmlns:p14="http://schemas.microsoft.com/office/powerpoint/2010/main" id="1" dur="indefinite" restart="never" nodeType="tmRoot"/>
      </p:par>
    </p:tnLst>
  </p:timing>
  <p:txStyles>
    <p:titleStyle>
      <a:lvl1pPr algn="ctr" defTabSz="728320" rtl="0" eaLnBrk="1" latinLnBrk="0" hangingPunct="1">
        <a:spcBef>
          <a:spcPct val="0"/>
        </a:spcBef>
        <a:buNone/>
        <a:defRPr sz="7000" kern="1200">
          <a:solidFill>
            <a:schemeClr val="tx1"/>
          </a:solidFill>
          <a:latin typeface="+mj-lt"/>
          <a:ea typeface="+mj-ea"/>
          <a:cs typeface="+mj-cs"/>
        </a:defRPr>
      </a:lvl1pPr>
    </p:titleStyle>
    <p:bodyStyle>
      <a:lvl1pPr marL="546240" indent="-546240" algn="l" defTabSz="728320" rtl="0" eaLnBrk="1" latinLnBrk="0" hangingPunct="1">
        <a:spcBef>
          <a:spcPct val="20000"/>
        </a:spcBef>
        <a:buFont typeface="Arial"/>
        <a:buChar char="•"/>
        <a:defRPr sz="5100" kern="1200">
          <a:solidFill>
            <a:schemeClr val="tx1"/>
          </a:solidFill>
          <a:latin typeface="+mn-lt"/>
          <a:ea typeface="+mn-ea"/>
          <a:cs typeface="+mn-cs"/>
        </a:defRPr>
      </a:lvl1pPr>
      <a:lvl2pPr marL="1183519" indent="-455200" algn="l" defTabSz="728320" rtl="0" eaLnBrk="1" latinLnBrk="0" hangingPunct="1">
        <a:spcBef>
          <a:spcPct val="20000"/>
        </a:spcBef>
        <a:buFont typeface="Arial"/>
        <a:buChar char="–"/>
        <a:defRPr sz="4500" kern="1200">
          <a:solidFill>
            <a:schemeClr val="tx1"/>
          </a:solidFill>
          <a:latin typeface="+mn-lt"/>
          <a:ea typeface="+mn-ea"/>
          <a:cs typeface="+mn-cs"/>
        </a:defRPr>
      </a:lvl2pPr>
      <a:lvl3pPr marL="1820799" indent="-364160" algn="l" defTabSz="728320" rtl="0" eaLnBrk="1" latinLnBrk="0" hangingPunct="1">
        <a:spcBef>
          <a:spcPct val="20000"/>
        </a:spcBef>
        <a:buFont typeface="Arial"/>
        <a:buChar char="•"/>
        <a:defRPr sz="3800" kern="1200">
          <a:solidFill>
            <a:schemeClr val="tx1"/>
          </a:solidFill>
          <a:latin typeface="+mn-lt"/>
          <a:ea typeface="+mn-ea"/>
          <a:cs typeface="+mn-cs"/>
        </a:defRPr>
      </a:lvl3pPr>
      <a:lvl4pPr marL="2549119" indent="-364160" algn="l" defTabSz="728320" rtl="0" eaLnBrk="1" latinLnBrk="0" hangingPunct="1">
        <a:spcBef>
          <a:spcPct val="20000"/>
        </a:spcBef>
        <a:buFont typeface="Arial"/>
        <a:buChar char="–"/>
        <a:defRPr sz="3200" kern="1200">
          <a:solidFill>
            <a:schemeClr val="tx1"/>
          </a:solidFill>
          <a:latin typeface="+mn-lt"/>
          <a:ea typeface="+mn-ea"/>
          <a:cs typeface="+mn-cs"/>
        </a:defRPr>
      </a:lvl4pPr>
      <a:lvl5pPr marL="3277438" indent="-364160" algn="l" defTabSz="728320" rtl="0" eaLnBrk="1" latinLnBrk="0" hangingPunct="1">
        <a:spcBef>
          <a:spcPct val="20000"/>
        </a:spcBef>
        <a:buFont typeface="Arial"/>
        <a:buChar char="»"/>
        <a:defRPr sz="3200" kern="1200">
          <a:solidFill>
            <a:schemeClr val="tx1"/>
          </a:solidFill>
          <a:latin typeface="+mn-lt"/>
          <a:ea typeface="+mn-ea"/>
          <a:cs typeface="+mn-cs"/>
        </a:defRPr>
      </a:lvl5pPr>
      <a:lvl6pPr marL="4005758" indent="-364160" algn="l" defTabSz="728320" rtl="0" eaLnBrk="1" latinLnBrk="0" hangingPunct="1">
        <a:spcBef>
          <a:spcPct val="20000"/>
        </a:spcBef>
        <a:buFont typeface="Arial"/>
        <a:buChar char="•"/>
        <a:defRPr sz="3200" kern="1200">
          <a:solidFill>
            <a:schemeClr val="tx1"/>
          </a:solidFill>
          <a:latin typeface="+mn-lt"/>
          <a:ea typeface="+mn-ea"/>
          <a:cs typeface="+mn-cs"/>
        </a:defRPr>
      </a:lvl6pPr>
      <a:lvl7pPr marL="4734077" indent="-364160" algn="l" defTabSz="728320" rtl="0" eaLnBrk="1" latinLnBrk="0" hangingPunct="1">
        <a:spcBef>
          <a:spcPct val="20000"/>
        </a:spcBef>
        <a:buFont typeface="Arial"/>
        <a:buChar char="•"/>
        <a:defRPr sz="3200" kern="1200">
          <a:solidFill>
            <a:schemeClr val="tx1"/>
          </a:solidFill>
          <a:latin typeface="+mn-lt"/>
          <a:ea typeface="+mn-ea"/>
          <a:cs typeface="+mn-cs"/>
        </a:defRPr>
      </a:lvl7pPr>
      <a:lvl8pPr marL="5462397" indent="-364160" algn="l" defTabSz="728320" rtl="0" eaLnBrk="1" latinLnBrk="0" hangingPunct="1">
        <a:spcBef>
          <a:spcPct val="20000"/>
        </a:spcBef>
        <a:buFont typeface="Arial"/>
        <a:buChar char="•"/>
        <a:defRPr sz="3200" kern="1200">
          <a:solidFill>
            <a:schemeClr val="tx1"/>
          </a:solidFill>
          <a:latin typeface="+mn-lt"/>
          <a:ea typeface="+mn-ea"/>
          <a:cs typeface="+mn-cs"/>
        </a:defRPr>
      </a:lvl8pPr>
      <a:lvl9pPr marL="6190717" indent="-364160" algn="l" defTabSz="728320" rtl="0" eaLnBrk="1" latinLnBrk="0" hangingPunct="1">
        <a:spcBef>
          <a:spcPct val="20000"/>
        </a:spcBef>
        <a:buFont typeface="Arial"/>
        <a:buChar char="•"/>
        <a:defRPr sz="3200" kern="1200">
          <a:solidFill>
            <a:schemeClr val="tx1"/>
          </a:solidFill>
          <a:latin typeface="+mn-lt"/>
          <a:ea typeface="+mn-ea"/>
          <a:cs typeface="+mn-cs"/>
        </a:defRPr>
      </a:lvl9pPr>
    </p:bodyStyle>
    <p:otherStyle>
      <a:defPPr>
        <a:defRPr lang="en-US"/>
      </a:defPPr>
      <a:lvl1pPr marL="0" algn="l" defTabSz="728320" rtl="0" eaLnBrk="1" latinLnBrk="0" hangingPunct="1">
        <a:defRPr sz="2900" kern="1200">
          <a:solidFill>
            <a:schemeClr val="tx1"/>
          </a:solidFill>
          <a:latin typeface="+mn-lt"/>
          <a:ea typeface="+mn-ea"/>
          <a:cs typeface="+mn-cs"/>
        </a:defRPr>
      </a:lvl1pPr>
      <a:lvl2pPr marL="728320" algn="l" defTabSz="728320" rtl="0" eaLnBrk="1" latinLnBrk="0" hangingPunct="1">
        <a:defRPr sz="2900" kern="1200">
          <a:solidFill>
            <a:schemeClr val="tx1"/>
          </a:solidFill>
          <a:latin typeface="+mn-lt"/>
          <a:ea typeface="+mn-ea"/>
          <a:cs typeface="+mn-cs"/>
        </a:defRPr>
      </a:lvl2pPr>
      <a:lvl3pPr marL="1456639" algn="l" defTabSz="728320" rtl="0" eaLnBrk="1" latinLnBrk="0" hangingPunct="1">
        <a:defRPr sz="2900" kern="1200">
          <a:solidFill>
            <a:schemeClr val="tx1"/>
          </a:solidFill>
          <a:latin typeface="+mn-lt"/>
          <a:ea typeface="+mn-ea"/>
          <a:cs typeface="+mn-cs"/>
        </a:defRPr>
      </a:lvl3pPr>
      <a:lvl4pPr marL="2184959" algn="l" defTabSz="728320" rtl="0" eaLnBrk="1" latinLnBrk="0" hangingPunct="1">
        <a:defRPr sz="2900" kern="1200">
          <a:solidFill>
            <a:schemeClr val="tx1"/>
          </a:solidFill>
          <a:latin typeface="+mn-lt"/>
          <a:ea typeface="+mn-ea"/>
          <a:cs typeface="+mn-cs"/>
        </a:defRPr>
      </a:lvl4pPr>
      <a:lvl5pPr marL="2913278" algn="l" defTabSz="728320" rtl="0" eaLnBrk="1" latinLnBrk="0" hangingPunct="1">
        <a:defRPr sz="2900" kern="1200">
          <a:solidFill>
            <a:schemeClr val="tx1"/>
          </a:solidFill>
          <a:latin typeface="+mn-lt"/>
          <a:ea typeface="+mn-ea"/>
          <a:cs typeface="+mn-cs"/>
        </a:defRPr>
      </a:lvl5pPr>
      <a:lvl6pPr marL="3641598" algn="l" defTabSz="728320" rtl="0" eaLnBrk="1" latinLnBrk="0" hangingPunct="1">
        <a:defRPr sz="2900" kern="1200">
          <a:solidFill>
            <a:schemeClr val="tx1"/>
          </a:solidFill>
          <a:latin typeface="+mn-lt"/>
          <a:ea typeface="+mn-ea"/>
          <a:cs typeface="+mn-cs"/>
        </a:defRPr>
      </a:lvl6pPr>
      <a:lvl7pPr marL="4369918" algn="l" defTabSz="728320" rtl="0" eaLnBrk="1" latinLnBrk="0" hangingPunct="1">
        <a:defRPr sz="2900" kern="1200">
          <a:solidFill>
            <a:schemeClr val="tx1"/>
          </a:solidFill>
          <a:latin typeface="+mn-lt"/>
          <a:ea typeface="+mn-ea"/>
          <a:cs typeface="+mn-cs"/>
        </a:defRPr>
      </a:lvl7pPr>
      <a:lvl8pPr marL="5098237" algn="l" defTabSz="728320" rtl="0" eaLnBrk="1" latinLnBrk="0" hangingPunct="1">
        <a:defRPr sz="2900" kern="1200">
          <a:solidFill>
            <a:schemeClr val="tx1"/>
          </a:solidFill>
          <a:latin typeface="+mn-lt"/>
          <a:ea typeface="+mn-ea"/>
          <a:cs typeface="+mn-cs"/>
        </a:defRPr>
      </a:lvl8pPr>
      <a:lvl9pPr marL="5826557" algn="l" defTabSz="728320" rtl="0" eaLnBrk="1" latinLnBrk="0" hangingPunct="1">
        <a:defRPr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6.jpg"/></Relationships>
</file>

<file path=ppt/slides/_rels/slide10.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63.png"/><Relationship Id="rId6" Type="http://schemas.openxmlformats.org/officeDocument/2006/relationships/image" Target="../media/image48.png"/><Relationship Id="rId7" Type="http://schemas.openxmlformats.org/officeDocument/2006/relationships/image" Target="../media/image64.jp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5.jpg"/><Relationship Id="rId5" Type="http://schemas.openxmlformats.org/officeDocument/2006/relationships/image" Target="../media/image66.jpeg"/><Relationship Id="rId6" Type="http://schemas.openxmlformats.org/officeDocument/2006/relationships/image" Target="../media/image50.emf"/><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7.jpeg"/><Relationship Id="rId4" Type="http://schemas.microsoft.com/office/2007/relationships/hdphoto" Target="../media/hdphoto1.wdp"/><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6.jpg"/></Relationships>
</file>

<file path=ppt/slides/_rels/slide14.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47.jpg"/></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em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jp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bile_productivity_collaboration.jpg"/>
          <p:cNvPicPr>
            <a:picLocks noChangeAspect="1"/>
          </p:cNvPicPr>
          <p:nvPr/>
        </p:nvPicPr>
        <p:blipFill rotWithShape="1">
          <a:blip r:embed="rId3">
            <a:alphaModFix/>
            <a:extLst>
              <a:ext uri="{28A0092B-C50C-407E-A947-70E740481C1C}">
                <a14:useLocalDpi xmlns:a14="http://schemas.microsoft.com/office/drawing/2010/main" val="0"/>
              </a:ext>
            </a:extLst>
          </a:blip>
          <a:srcRect l="14772" t="38598" r="30431"/>
          <a:stretch/>
        </p:blipFill>
        <p:spPr>
          <a:xfrm>
            <a:off x="0" y="186241"/>
            <a:ext cx="13003213" cy="9413912"/>
          </a:xfrm>
          <a:prstGeom prst="rect">
            <a:avLst/>
          </a:prstGeom>
        </p:spPr>
      </p:pic>
      <p:sp>
        <p:nvSpPr>
          <p:cNvPr id="2" name="Text Placeholder 1"/>
          <p:cNvSpPr>
            <a:spLocks noGrp="1"/>
          </p:cNvSpPr>
          <p:nvPr>
            <p:ph type="body" sz="quarter" idx="4294967295"/>
          </p:nvPr>
        </p:nvSpPr>
        <p:spPr>
          <a:xfrm>
            <a:off x="696582" y="645973"/>
            <a:ext cx="9785577" cy="3099684"/>
          </a:xfrm>
          <a:prstGeom prst="rect">
            <a:avLst/>
          </a:prstGeom>
        </p:spPr>
        <p:txBody>
          <a:bodyPr/>
          <a:lstStyle/>
          <a:p>
            <a:pPr marL="0" lvl="0" indent="0">
              <a:buNone/>
            </a:pPr>
            <a:r>
              <a:rPr lang="en-US" sz="7200" dirty="0">
                <a:latin typeface="Avenir Heavy"/>
                <a:cs typeface="Avenir Heavy"/>
              </a:rPr>
              <a:t>New Frontiers </a:t>
            </a:r>
            <a:r>
              <a:rPr lang="en-US" sz="7200" dirty="0" smtClean="0">
                <a:latin typeface="Avenir Heavy"/>
                <a:cs typeface="Avenir Heavy"/>
              </a:rPr>
              <a:t/>
            </a:r>
            <a:br>
              <a:rPr lang="en-US" sz="7200" dirty="0" smtClean="0">
                <a:latin typeface="Avenir Heavy"/>
                <a:cs typeface="Avenir Heavy"/>
              </a:rPr>
            </a:br>
            <a:r>
              <a:rPr lang="en-US" sz="7200" dirty="0" smtClean="0">
                <a:latin typeface="Avenir Heavy"/>
                <a:cs typeface="Avenir Heavy"/>
              </a:rPr>
              <a:t>in </a:t>
            </a:r>
            <a:r>
              <a:rPr lang="en-US" sz="7200" dirty="0">
                <a:latin typeface="Avenir Heavy"/>
                <a:cs typeface="Avenir Heavy"/>
              </a:rPr>
              <a:t>Digital Distribution</a:t>
            </a:r>
            <a:endParaRPr lang="en-US" sz="7200" dirty="0" smtClean="0">
              <a:latin typeface="Avenir Heavy"/>
              <a:cs typeface="Avenir Heavy"/>
            </a:endParaRPr>
          </a:p>
        </p:txBody>
      </p:sp>
    </p:spTree>
    <p:extLst>
      <p:ext uri="{BB962C8B-B14F-4D97-AF65-F5344CB8AC3E}">
        <p14:creationId xmlns:p14="http://schemas.microsoft.com/office/powerpoint/2010/main" val="22536803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llladf.jpg"/>
          <p:cNvPicPr>
            <a:picLocks noChangeAspect="1"/>
          </p:cNvPicPr>
          <p:nvPr/>
        </p:nvPicPr>
        <p:blipFill rotWithShape="1">
          <a:blip r:embed="rId3">
            <a:extLst>
              <a:ext uri="{28A0092B-C50C-407E-A947-70E740481C1C}">
                <a14:useLocalDpi xmlns:a14="http://schemas.microsoft.com/office/drawing/2010/main" val="0"/>
              </a:ext>
            </a:extLst>
          </a:blip>
          <a:srcRect t="-1" r="49394" b="-1904"/>
          <a:stretch/>
        </p:blipFill>
        <p:spPr>
          <a:xfrm>
            <a:off x="2826333" y="11598920"/>
            <a:ext cx="1688126" cy="3044141"/>
          </a:xfrm>
          <a:prstGeom prst="rect">
            <a:avLst/>
          </a:prstGeom>
        </p:spPr>
      </p:pic>
      <p:sp>
        <p:nvSpPr>
          <p:cNvPr id="15" name="Text Placeholder 14"/>
          <p:cNvSpPr>
            <a:spLocks noGrp="1"/>
          </p:cNvSpPr>
          <p:nvPr>
            <p:ph type="body" sz="quarter" idx="17"/>
          </p:nvPr>
        </p:nvSpPr>
        <p:spPr/>
        <p:txBody>
          <a:bodyPr/>
          <a:lstStyle/>
          <a:p>
            <a:pPr marL="0" indent="0">
              <a:buNone/>
            </a:pPr>
            <a:r>
              <a:rPr lang="en-US" dirty="0" smtClean="0"/>
              <a:t>f</a:t>
            </a:r>
            <a:endParaRPr lang="en-US" dirty="0"/>
          </a:p>
        </p:txBody>
      </p:sp>
      <p:pic>
        <p:nvPicPr>
          <p:cNvPr id="20" name="Content Placeholder 3" descr="Screen-Shot-2015-10-21-at-1.33.59-PM.jpg"/>
          <p:cNvPicPr>
            <a:picLocks noChangeAspect="1"/>
          </p:cNvPicPr>
          <p:nvPr/>
        </p:nvPicPr>
        <p:blipFill rotWithShape="1">
          <a:blip r:embed="rId4">
            <a:extLst>
              <a:ext uri="{28A0092B-C50C-407E-A947-70E740481C1C}">
                <a14:useLocalDpi xmlns:a14="http://schemas.microsoft.com/office/drawing/2010/main" val="0"/>
              </a:ext>
            </a:extLst>
          </a:blip>
          <a:srcRect l="52775" r="1561"/>
          <a:stretch/>
        </p:blipFill>
        <p:spPr>
          <a:xfrm>
            <a:off x="-572587" y="11782898"/>
            <a:ext cx="2626434" cy="2365149"/>
          </a:xfrm>
          <a:prstGeom prst="rect">
            <a:avLst/>
          </a:prstGeom>
        </p:spPr>
      </p:pic>
      <p:sp>
        <p:nvSpPr>
          <p:cNvPr id="18" name="Text Placeholder 1"/>
          <p:cNvSpPr txBox="1">
            <a:spLocks/>
          </p:cNvSpPr>
          <p:nvPr/>
        </p:nvSpPr>
        <p:spPr>
          <a:xfrm>
            <a:off x="647149" y="894537"/>
            <a:ext cx="12356064" cy="1974691"/>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nSpc>
                <a:spcPct val="50000"/>
              </a:lnSpc>
              <a:buFont typeface="Wingdings 2" charset="2"/>
              <a:buNone/>
            </a:pPr>
            <a:r>
              <a:rPr lang="en-US" sz="5400" dirty="0" smtClean="0">
                <a:solidFill>
                  <a:srgbClr val="205595"/>
                </a:solidFill>
                <a:latin typeface="Avenir Heavy"/>
                <a:cs typeface="Avenir Heavy"/>
              </a:rPr>
              <a:t>One Story Four Ways</a:t>
            </a:r>
            <a:endParaRPr lang="en-US" sz="5400" dirty="0">
              <a:solidFill>
                <a:srgbClr val="205595"/>
              </a:solidFill>
              <a:latin typeface="Avenir Heavy"/>
              <a:cs typeface="Avenir Heavy"/>
            </a:endParaRPr>
          </a:p>
        </p:txBody>
      </p:sp>
      <p:pic>
        <p:nvPicPr>
          <p:cNvPr id="22" name="Picture 21" descr="ollladf.jpg"/>
          <p:cNvPicPr>
            <a:picLocks noChangeAspect="1"/>
          </p:cNvPicPr>
          <p:nvPr/>
        </p:nvPicPr>
        <p:blipFill rotWithShape="1">
          <a:blip r:embed="rId3">
            <a:extLst>
              <a:ext uri="{28A0092B-C50C-407E-A947-70E740481C1C}">
                <a14:useLocalDpi xmlns:a14="http://schemas.microsoft.com/office/drawing/2010/main" val="0"/>
              </a:ext>
            </a:extLst>
          </a:blip>
          <a:srcRect l="50606" t="-1" b="-1904"/>
          <a:stretch/>
        </p:blipFill>
        <p:spPr>
          <a:xfrm>
            <a:off x="5632083" y="11291119"/>
            <a:ext cx="1647700" cy="3158758"/>
          </a:xfrm>
          <a:prstGeom prst="rect">
            <a:avLst/>
          </a:prstGeom>
        </p:spPr>
      </p:pic>
      <p:sp>
        <p:nvSpPr>
          <p:cNvPr id="3" name="TextBox 2"/>
          <p:cNvSpPr txBox="1"/>
          <p:nvPr/>
        </p:nvSpPr>
        <p:spPr>
          <a:xfrm>
            <a:off x="423129" y="8195376"/>
            <a:ext cx="2820684" cy="1107996"/>
          </a:xfrm>
          <a:prstGeom prst="rect">
            <a:avLst/>
          </a:prstGeom>
          <a:noFill/>
        </p:spPr>
        <p:txBody>
          <a:bodyPr wrap="square" rtlCol="0">
            <a:spAutoFit/>
          </a:bodyPr>
          <a:lstStyle/>
          <a:p>
            <a:pPr algn="ctr"/>
            <a:r>
              <a:rPr lang="en-US" sz="2400" dirty="0" smtClean="0">
                <a:solidFill>
                  <a:srgbClr val="205595"/>
                </a:solidFill>
                <a:latin typeface="Avenir Heavy"/>
                <a:cs typeface="Avenir Heavy"/>
              </a:rPr>
              <a:t>Print Edition</a:t>
            </a:r>
          </a:p>
          <a:p>
            <a:pPr algn="ctr"/>
            <a:r>
              <a:rPr lang="en-US" sz="2400" dirty="0" smtClean="0">
                <a:solidFill>
                  <a:srgbClr val="205595"/>
                </a:solidFill>
                <a:latin typeface="Avenir Heavy"/>
                <a:cs typeface="Avenir Heavy"/>
              </a:rPr>
              <a:t>(scaled down)</a:t>
            </a:r>
            <a:endParaRPr lang="en-US" sz="2400" dirty="0">
              <a:solidFill>
                <a:srgbClr val="205595"/>
              </a:solidFill>
              <a:latin typeface="Avenir Heavy"/>
              <a:cs typeface="Avenir Heavy"/>
            </a:endParaRPr>
          </a:p>
          <a:p>
            <a:endParaRPr lang="en-US" dirty="0"/>
          </a:p>
        </p:txBody>
      </p:sp>
      <p:sp>
        <p:nvSpPr>
          <p:cNvPr id="26" name="Text Placeholder 2"/>
          <p:cNvSpPr txBox="1">
            <a:spLocks/>
          </p:cNvSpPr>
          <p:nvPr/>
        </p:nvSpPr>
        <p:spPr>
          <a:xfrm>
            <a:off x="778046" y="1655180"/>
            <a:ext cx="9474431" cy="2940175"/>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457200" indent="-457200">
              <a:buClr>
                <a:srgbClr val="205595"/>
              </a:buClr>
              <a:buSzPct val="100000"/>
              <a:buFont typeface="Arial"/>
              <a:buChar char="•"/>
            </a:pPr>
            <a:r>
              <a:rPr lang="en-US" sz="3200" dirty="0" smtClean="0">
                <a:solidFill>
                  <a:srgbClr val="205595"/>
                </a:solidFill>
              </a:rPr>
              <a:t>What are the opportunities and costs of associated with an “off-site” delivery platform? </a:t>
            </a:r>
            <a:endParaRPr lang="en-US" sz="3200" dirty="0">
              <a:solidFill>
                <a:srgbClr val="205595"/>
              </a:solidFill>
            </a:endParaRPr>
          </a:p>
        </p:txBody>
      </p:sp>
      <p:grpSp>
        <p:nvGrpSpPr>
          <p:cNvPr id="40" name="Group 39"/>
          <p:cNvGrpSpPr/>
          <p:nvPr/>
        </p:nvGrpSpPr>
        <p:grpSpPr>
          <a:xfrm>
            <a:off x="10611685" y="5329142"/>
            <a:ext cx="1822717" cy="3649296"/>
            <a:chOff x="10223662" y="5329142"/>
            <a:chExt cx="1822717" cy="3649296"/>
          </a:xfrm>
        </p:grpSpPr>
        <p:sp>
          <p:nvSpPr>
            <p:cNvPr id="25" name="TextBox 24"/>
            <p:cNvSpPr txBox="1"/>
            <p:nvPr/>
          </p:nvSpPr>
          <p:spPr>
            <a:xfrm>
              <a:off x="10278932" y="8142455"/>
              <a:ext cx="1767447" cy="835983"/>
            </a:xfrm>
            <a:prstGeom prst="rect">
              <a:avLst/>
            </a:prstGeom>
            <a:noFill/>
          </p:spPr>
          <p:txBody>
            <a:bodyPr wrap="square" rtlCol="0">
              <a:spAutoFit/>
            </a:bodyPr>
            <a:lstStyle/>
            <a:p>
              <a:pPr algn="ctr"/>
              <a:r>
                <a:rPr lang="en-US" sz="2400" dirty="0" smtClean="0">
                  <a:solidFill>
                    <a:srgbClr val="205595"/>
                  </a:solidFill>
                  <a:latin typeface="Avenir Heavy"/>
                  <a:cs typeface="Avenir Heavy"/>
                </a:rPr>
                <a:t>Facebook Mobile</a:t>
              </a:r>
              <a:endParaRPr lang="en-US" dirty="0"/>
            </a:p>
          </p:txBody>
        </p:sp>
        <p:grpSp>
          <p:nvGrpSpPr>
            <p:cNvPr id="4" name="Group 3"/>
            <p:cNvGrpSpPr/>
            <p:nvPr/>
          </p:nvGrpSpPr>
          <p:grpSpPr>
            <a:xfrm>
              <a:off x="10223662" y="5329142"/>
              <a:ext cx="1798228" cy="2690264"/>
              <a:chOff x="9732146" y="1420492"/>
              <a:chExt cx="1798228" cy="2690264"/>
            </a:xfrm>
          </p:grpSpPr>
          <p:pic>
            <p:nvPicPr>
              <p:cNvPr id="28" name="Picture 27" descr="stock-photo-16936841-iphone-with-a-blank-screen.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2146" y="1420492"/>
                <a:ext cx="1798228" cy="2690264"/>
              </a:xfrm>
              <a:prstGeom prst="rect">
                <a:avLst/>
              </a:prstGeom>
            </p:spPr>
          </p:pic>
          <p:pic>
            <p:nvPicPr>
              <p:cNvPr id="31" name="Picture 30" descr="ollladf.jpg"/>
              <p:cNvPicPr>
                <a:picLocks noChangeAspect="1"/>
              </p:cNvPicPr>
              <p:nvPr/>
            </p:nvPicPr>
            <p:blipFill rotWithShape="1">
              <a:blip r:embed="rId3">
                <a:extLst>
                  <a:ext uri="{28A0092B-C50C-407E-A947-70E740481C1C}">
                    <a14:useLocalDpi xmlns:a14="http://schemas.microsoft.com/office/drawing/2010/main" val="0"/>
                  </a:ext>
                </a:extLst>
              </a:blip>
              <a:srcRect l="50606" t="17972" b="-1904"/>
              <a:stretch/>
            </p:blipFill>
            <p:spPr>
              <a:xfrm>
                <a:off x="10084759" y="1946760"/>
                <a:ext cx="1103226" cy="1741952"/>
              </a:xfrm>
              <a:prstGeom prst="rect">
                <a:avLst/>
              </a:prstGeom>
            </p:spPr>
          </p:pic>
        </p:grpSp>
      </p:grpSp>
      <p:grpSp>
        <p:nvGrpSpPr>
          <p:cNvPr id="2" name="Group 1"/>
          <p:cNvGrpSpPr/>
          <p:nvPr/>
        </p:nvGrpSpPr>
        <p:grpSpPr>
          <a:xfrm>
            <a:off x="8724975" y="5406578"/>
            <a:ext cx="1798228" cy="3843871"/>
            <a:chOff x="8724975" y="5406578"/>
            <a:chExt cx="1798228" cy="3843871"/>
          </a:xfrm>
        </p:grpSpPr>
        <p:sp>
          <p:nvSpPr>
            <p:cNvPr id="24" name="TextBox 23"/>
            <p:cNvSpPr txBox="1"/>
            <p:nvPr/>
          </p:nvSpPr>
          <p:spPr>
            <a:xfrm>
              <a:off x="8775048" y="8142453"/>
              <a:ext cx="1683962" cy="1107996"/>
            </a:xfrm>
            <a:prstGeom prst="rect">
              <a:avLst/>
            </a:prstGeom>
            <a:noFill/>
          </p:spPr>
          <p:txBody>
            <a:bodyPr wrap="square" rtlCol="0">
              <a:spAutoFit/>
            </a:bodyPr>
            <a:lstStyle/>
            <a:p>
              <a:pPr algn="ctr"/>
              <a:r>
                <a:rPr lang="en-US" sz="2400" dirty="0" smtClean="0">
                  <a:solidFill>
                    <a:srgbClr val="205595"/>
                  </a:solidFill>
                  <a:latin typeface="Avenir Heavy"/>
                  <a:cs typeface="Avenir Heavy"/>
                </a:rPr>
                <a:t>Mobile Web</a:t>
              </a:r>
              <a:endParaRPr lang="en-US" sz="2400" dirty="0">
                <a:solidFill>
                  <a:srgbClr val="205595"/>
                </a:solidFill>
                <a:latin typeface="Avenir Heavy"/>
                <a:cs typeface="Avenir Heavy"/>
              </a:endParaRPr>
            </a:p>
            <a:p>
              <a:endParaRPr lang="en-US" dirty="0"/>
            </a:p>
          </p:txBody>
        </p:sp>
        <p:grpSp>
          <p:nvGrpSpPr>
            <p:cNvPr id="5" name="Group 4"/>
            <p:cNvGrpSpPr/>
            <p:nvPr/>
          </p:nvGrpSpPr>
          <p:grpSpPr>
            <a:xfrm>
              <a:off x="8724975" y="5406578"/>
              <a:ext cx="1798228" cy="2690264"/>
              <a:chOff x="7787321" y="2508673"/>
              <a:chExt cx="1798228" cy="2690264"/>
            </a:xfrm>
          </p:grpSpPr>
          <p:pic>
            <p:nvPicPr>
              <p:cNvPr id="32" name="Picture 31" descr="stock-photo-16936841-iphone-with-a-blank-screen.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7321" y="2508673"/>
                <a:ext cx="1798228" cy="2690264"/>
              </a:xfrm>
              <a:prstGeom prst="rect">
                <a:avLst/>
              </a:prstGeom>
            </p:spPr>
          </p:pic>
          <p:pic>
            <p:nvPicPr>
              <p:cNvPr id="33" name="Picture 32" descr="ollladf.jpg"/>
              <p:cNvPicPr>
                <a:picLocks noChangeAspect="1"/>
              </p:cNvPicPr>
              <p:nvPr/>
            </p:nvPicPr>
            <p:blipFill rotWithShape="1">
              <a:blip r:embed="rId3">
                <a:extLst>
                  <a:ext uri="{28A0092B-C50C-407E-A947-70E740481C1C}">
                    <a14:useLocalDpi xmlns:a14="http://schemas.microsoft.com/office/drawing/2010/main" val="0"/>
                  </a:ext>
                </a:extLst>
              </a:blip>
              <a:srcRect r="49394" b="16471"/>
              <a:stretch/>
            </p:blipFill>
            <p:spPr>
              <a:xfrm>
                <a:off x="8137453" y="3044693"/>
                <a:ext cx="1116722" cy="1650626"/>
              </a:xfrm>
              <a:prstGeom prst="rect">
                <a:avLst/>
              </a:prstGeom>
            </p:spPr>
          </p:pic>
        </p:grpSp>
      </p:grpSp>
      <p:grpSp>
        <p:nvGrpSpPr>
          <p:cNvPr id="8" name="Group 7"/>
          <p:cNvGrpSpPr/>
          <p:nvPr/>
        </p:nvGrpSpPr>
        <p:grpSpPr>
          <a:xfrm>
            <a:off x="2981261" y="4368331"/>
            <a:ext cx="5995193" cy="4701494"/>
            <a:chOff x="1975928" y="4368331"/>
            <a:chExt cx="5995193" cy="4701494"/>
          </a:xfrm>
        </p:grpSpPr>
        <p:sp>
          <p:nvSpPr>
            <p:cNvPr id="23" name="TextBox 22"/>
            <p:cNvSpPr txBox="1"/>
            <p:nvPr/>
          </p:nvSpPr>
          <p:spPr>
            <a:xfrm>
              <a:off x="3708397" y="8142455"/>
              <a:ext cx="2820684" cy="461665"/>
            </a:xfrm>
            <a:prstGeom prst="rect">
              <a:avLst/>
            </a:prstGeom>
            <a:noFill/>
          </p:spPr>
          <p:txBody>
            <a:bodyPr wrap="square" rtlCol="0">
              <a:spAutoFit/>
            </a:bodyPr>
            <a:lstStyle/>
            <a:p>
              <a:pPr algn="ctr"/>
              <a:r>
                <a:rPr lang="en-US" sz="2400" dirty="0" smtClean="0">
                  <a:solidFill>
                    <a:srgbClr val="205595"/>
                  </a:solidFill>
                  <a:latin typeface="Avenir Heavy"/>
                  <a:cs typeface="Avenir Heavy"/>
                </a:rPr>
                <a:t>Desktop Web</a:t>
              </a:r>
            </a:p>
          </p:txBody>
        </p:sp>
        <p:grpSp>
          <p:nvGrpSpPr>
            <p:cNvPr id="7" name="Group 6"/>
            <p:cNvGrpSpPr/>
            <p:nvPr/>
          </p:nvGrpSpPr>
          <p:grpSpPr>
            <a:xfrm>
              <a:off x="1975928" y="4368331"/>
              <a:ext cx="5995193" cy="4701494"/>
              <a:chOff x="3669124" y="11018373"/>
              <a:chExt cx="5995193" cy="4701494"/>
            </a:xfrm>
          </p:grpSpPr>
          <p:pic>
            <p:nvPicPr>
              <p:cNvPr id="35" name="Picture 34" descr="stock-photo-11908348-modern-aluminum-laptop-computer-white-screen-w-clipping-path.ps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9124" y="11018373"/>
                <a:ext cx="5995193" cy="4701494"/>
              </a:xfrm>
              <a:prstGeom prst="rect">
                <a:avLst/>
              </a:prstGeom>
            </p:spPr>
          </p:pic>
          <p:pic>
            <p:nvPicPr>
              <p:cNvPr id="39" name="Content Placeholder 3" descr="Screen-Shot-2015-10-21-at-1.33.59-PM.jpg"/>
              <p:cNvPicPr>
                <a:picLocks noChangeAspect="1"/>
              </p:cNvPicPr>
              <p:nvPr/>
            </p:nvPicPr>
            <p:blipFill rotWithShape="1">
              <a:blip r:embed="rId4">
                <a:extLst>
                  <a:ext uri="{28A0092B-C50C-407E-A947-70E740481C1C}">
                    <a14:useLocalDpi xmlns:a14="http://schemas.microsoft.com/office/drawing/2010/main" val="0"/>
                  </a:ext>
                </a:extLst>
              </a:blip>
              <a:srcRect l="52775" t="-2912" r="1561" b="31167"/>
              <a:stretch/>
            </p:blipFill>
            <p:spPr>
              <a:xfrm>
                <a:off x="4730370" y="11827196"/>
                <a:ext cx="3911029" cy="2526840"/>
              </a:xfrm>
              <a:prstGeom prst="rect">
                <a:avLst/>
              </a:prstGeom>
            </p:spPr>
          </p:pic>
        </p:grpSp>
      </p:grpSp>
      <p:grpSp>
        <p:nvGrpSpPr>
          <p:cNvPr id="47" name="Group 46"/>
          <p:cNvGrpSpPr/>
          <p:nvPr/>
        </p:nvGrpSpPr>
        <p:grpSpPr>
          <a:xfrm>
            <a:off x="320737" y="5035717"/>
            <a:ext cx="2698034" cy="3025473"/>
            <a:chOff x="320737" y="5035717"/>
            <a:chExt cx="2698034" cy="3025473"/>
          </a:xfrm>
        </p:grpSpPr>
        <p:pic>
          <p:nvPicPr>
            <p:cNvPr id="43" name="Picture 42" descr="hardcloth-blue.jpg"/>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0737" y="5035717"/>
              <a:ext cx="2414561" cy="3025473"/>
            </a:xfrm>
            <a:prstGeom prst="rect">
              <a:avLst/>
            </a:prstGeom>
            <a:noFill/>
            <a:ln>
              <a:noFill/>
            </a:ln>
          </p:spPr>
        </p:pic>
        <p:grpSp>
          <p:nvGrpSpPr>
            <p:cNvPr id="45" name="Group 44"/>
            <p:cNvGrpSpPr/>
            <p:nvPr/>
          </p:nvGrpSpPr>
          <p:grpSpPr>
            <a:xfrm>
              <a:off x="847353" y="6170890"/>
              <a:ext cx="2171418" cy="1802104"/>
              <a:chOff x="-6119442" y="8746237"/>
              <a:chExt cx="3191625" cy="2648794"/>
            </a:xfrm>
            <a:effectLst>
              <a:outerShdw blurRad="50800" dist="38100" dir="2700000" algn="tl" rotWithShape="0">
                <a:prstClr val="black">
                  <a:alpha val="40000"/>
                </a:prstClr>
              </a:outerShdw>
            </a:effectLst>
          </p:grpSpPr>
          <p:sp>
            <p:nvSpPr>
              <p:cNvPr id="44" name="Rectangle 43"/>
              <p:cNvSpPr/>
              <p:nvPr/>
            </p:nvSpPr>
            <p:spPr>
              <a:xfrm>
                <a:off x="-6119442" y="8746237"/>
                <a:ext cx="3191625" cy="2648794"/>
              </a:xfrm>
              <a:prstGeom prst="rect">
                <a:avLst/>
              </a:prstGeom>
              <a:solidFill>
                <a:schemeClr val="bg1"/>
              </a:solidFill>
              <a:ln>
                <a:noFill/>
              </a:ln>
            </p:spPr>
            <p:style>
              <a:lnRef idx="3">
                <a:schemeClr val="lt1"/>
              </a:lnRef>
              <a:fillRef idx="1">
                <a:schemeClr val="accent5"/>
              </a:fillRef>
              <a:effectRef idx="1">
                <a:schemeClr val="accent5"/>
              </a:effectRef>
              <a:fontRef idx="minor">
                <a:schemeClr val="lt1"/>
              </a:fontRef>
            </p:style>
            <p:txBody>
              <a:bodyPr rtlCol="0" anchor="ctr">
                <a:sp3d/>
              </a:bodyPr>
              <a:lstStyle/>
              <a:p>
                <a:pPr algn="ctr"/>
                <a:endParaRPr lang="en-US"/>
              </a:p>
            </p:txBody>
          </p:sp>
          <p:pic>
            <p:nvPicPr>
              <p:cNvPr id="10" name="Content Placeholder 3" descr="Screen-Shot-2015-10-21-at-1.33.59-PM.jpg"/>
              <p:cNvPicPr>
                <a:picLocks noChangeAspect="1"/>
              </p:cNvPicPr>
              <p:nvPr/>
            </p:nvPicPr>
            <p:blipFill rotWithShape="1">
              <a:blip r:embed="rId4">
                <a:extLst>
                  <a:ext uri="{28A0092B-C50C-407E-A947-70E740481C1C}">
                    <a14:useLocalDpi xmlns:a14="http://schemas.microsoft.com/office/drawing/2010/main" val="0"/>
                  </a:ext>
                </a:extLst>
              </a:blip>
              <a:srcRect l="-814" r="47644"/>
              <a:stretch/>
            </p:blipFill>
            <p:spPr>
              <a:xfrm>
                <a:off x="-6079028" y="8853836"/>
                <a:ext cx="3058163" cy="2426499"/>
              </a:xfrm>
              <a:prstGeom prst="rect">
                <a:avLst/>
              </a:prstGeom>
              <a:noFill/>
              <a:ln>
                <a:noFill/>
              </a:ln>
            </p:spPr>
          </p:pic>
        </p:grpSp>
      </p:grpSp>
    </p:spTree>
    <p:extLst>
      <p:ext uri="{BB962C8B-B14F-4D97-AF65-F5344CB8AC3E}">
        <p14:creationId xmlns:p14="http://schemas.microsoft.com/office/powerpoint/2010/main" val="14967408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7145959" y="3022539"/>
            <a:ext cx="4046186" cy="6053349"/>
            <a:chOff x="6265389" y="2514594"/>
            <a:chExt cx="4284505" cy="6409889"/>
          </a:xfrm>
        </p:grpSpPr>
        <p:pic>
          <p:nvPicPr>
            <p:cNvPr id="14" name="Picture 13" descr="stock-photo-16936841-iphone-with-a-blank-screen.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5389" y="2514594"/>
              <a:ext cx="4284505" cy="6409889"/>
            </a:xfrm>
            <a:prstGeom prst="rect">
              <a:avLst/>
            </a:prstGeom>
          </p:spPr>
        </p:pic>
        <p:pic>
          <p:nvPicPr>
            <p:cNvPr id="35" name="Picture 34" descr="Crowd11.jpg"/>
            <p:cNvPicPr>
              <a:picLocks noChangeAspect="1"/>
            </p:cNvPicPr>
            <p:nvPr/>
          </p:nvPicPr>
          <p:blipFill rotWithShape="1">
            <a:blip r:embed="rId4">
              <a:alphaModFix amt="21000"/>
              <a:extLst>
                <a:ext uri="{28A0092B-C50C-407E-A947-70E740481C1C}">
                  <a14:useLocalDpi xmlns:a14="http://schemas.microsoft.com/office/drawing/2010/main" val="0"/>
                </a:ext>
              </a:extLst>
            </a:blip>
            <a:srcRect l="13843" r="33270"/>
            <a:stretch/>
          </p:blipFill>
          <p:spPr>
            <a:xfrm>
              <a:off x="6959883" y="3776004"/>
              <a:ext cx="2895718" cy="3910895"/>
            </a:xfrm>
            <a:prstGeom prst="rect">
              <a:avLst/>
            </a:prstGeom>
          </p:spPr>
        </p:pic>
        <p:pic>
          <p:nvPicPr>
            <p:cNvPr id="17" name="Picture 16" descr="woman.ai"/>
            <p:cNvPicPr>
              <a:picLocks noChangeAspect="1"/>
            </p:cNvPicPr>
            <p:nvPr/>
          </p:nvPicPr>
          <p:blipFill rotWithShape="1">
            <a:blip r:embed="rId5">
              <a:extLst>
                <a:ext uri="{28A0092B-C50C-407E-A947-70E740481C1C}">
                  <a14:useLocalDpi xmlns:a14="http://schemas.microsoft.com/office/drawing/2010/main" val="0"/>
                </a:ext>
              </a:extLst>
            </a:blip>
            <a:srcRect l="63491" t="40903" r="7959" b="28042"/>
            <a:stretch/>
          </p:blipFill>
          <p:spPr>
            <a:xfrm>
              <a:off x="7401336" y="4463744"/>
              <a:ext cx="2062507" cy="2243491"/>
            </a:xfrm>
            <a:prstGeom prst="rect">
              <a:avLst/>
            </a:prstGeom>
          </p:spPr>
        </p:pic>
      </p:grpSp>
      <p:pic>
        <p:nvPicPr>
          <p:cNvPr id="26" name="Picture 25" descr="social icons.ai"/>
          <p:cNvPicPr>
            <a:picLocks noChangeAspect="1"/>
          </p:cNvPicPr>
          <p:nvPr/>
        </p:nvPicPr>
        <p:blipFill rotWithShape="1">
          <a:blip r:embed="rId6">
            <a:extLst>
              <a:ext uri="{28A0092B-C50C-407E-A947-70E740481C1C}">
                <a14:useLocalDpi xmlns:a14="http://schemas.microsoft.com/office/drawing/2010/main" val="0"/>
              </a:ext>
            </a:extLst>
          </a:blip>
          <a:srcRect l="13604" t="4111" r="78812" b="85335"/>
          <a:stretch/>
        </p:blipFill>
        <p:spPr>
          <a:xfrm>
            <a:off x="5740635" y="3098464"/>
            <a:ext cx="1066843" cy="1083616"/>
          </a:xfrm>
          <a:prstGeom prst="rect">
            <a:avLst/>
          </a:prstGeom>
        </p:spPr>
      </p:pic>
      <p:sp>
        <p:nvSpPr>
          <p:cNvPr id="31" name="Text Placeholder 2"/>
          <p:cNvSpPr txBox="1">
            <a:spLocks/>
          </p:cNvSpPr>
          <p:nvPr/>
        </p:nvSpPr>
        <p:spPr>
          <a:xfrm>
            <a:off x="819825" y="2624382"/>
            <a:ext cx="4209579" cy="5909091"/>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457200" indent="-457200">
              <a:buClr>
                <a:srgbClr val="205595"/>
              </a:buClr>
              <a:buSzPct val="100000"/>
              <a:buFont typeface="Arial"/>
              <a:buChar char="•"/>
            </a:pPr>
            <a:r>
              <a:rPr lang="en-US" sz="3200" dirty="0" smtClean="0">
                <a:solidFill>
                  <a:srgbClr val="205595"/>
                </a:solidFill>
              </a:rPr>
              <a:t>Social as Network</a:t>
            </a:r>
          </a:p>
          <a:p>
            <a:pPr marL="457200" indent="-457200">
              <a:buClr>
                <a:srgbClr val="205595"/>
              </a:buClr>
              <a:buSzPct val="100000"/>
              <a:buFont typeface="Arial"/>
              <a:buChar char="•"/>
            </a:pPr>
            <a:r>
              <a:rPr lang="en-US" sz="3200" dirty="0" smtClean="0">
                <a:solidFill>
                  <a:srgbClr val="205595"/>
                </a:solidFill>
              </a:rPr>
              <a:t>Social isn’t marketing – it is the delivery network</a:t>
            </a:r>
          </a:p>
        </p:txBody>
      </p:sp>
      <p:sp>
        <p:nvSpPr>
          <p:cNvPr id="32" name="Text Placeholder 1"/>
          <p:cNvSpPr txBox="1">
            <a:spLocks/>
          </p:cNvSpPr>
          <p:nvPr/>
        </p:nvSpPr>
        <p:spPr>
          <a:xfrm>
            <a:off x="647149" y="894537"/>
            <a:ext cx="12356064" cy="1974691"/>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nSpc>
                <a:spcPct val="50000"/>
              </a:lnSpc>
              <a:buFont typeface="Wingdings 2" charset="2"/>
              <a:buNone/>
            </a:pPr>
            <a:r>
              <a:rPr lang="en-US" dirty="0" smtClean="0">
                <a:solidFill>
                  <a:srgbClr val="205595"/>
                </a:solidFill>
                <a:latin typeface="Avenir Heavy"/>
                <a:cs typeface="Avenir Heavy"/>
              </a:rPr>
              <a:t>2015 – 201X</a:t>
            </a:r>
          </a:p>
          <a:p>
            <a:pPr marL="0" indent="0">
              <a:lnSpc>
                <a:spcPct val="50000"/>
              </a:lnSpc>
              <a:buFont typeface="Wingdings 2" charset="2"/>
              <a:buNone/>
            </a:pPr>
            <a:r>
              <a:rPr lang="en-US" sz="5400" dirty="0" smtClean="0">
                <a:solidFill>
                  <a:srgbClr val="205595"/>
                </a:solidFill>
                <a:latin typeface="Avenir Heavy"/>
                <a:cs typeface="Avenir Heavy"/>
              </a:rPr>
              <a:t>Mobile-Social</a:t>
            </a:r>
            <a:endParaRPr lang="en-US" sz="5400" dirty="0">
              <a:solidFill>
                <a:srgbClr val="205595"/>
              </a:solidFill>
              <a:latin typeface="Avenir Heavy"/>
              <a:cs typeface="Avenir Heavy"/>
            </a:endParaRPr>
          </a:p>
        </p:txBody>
      </p:sp>
      <p:grpSp>
        <p:nvGrpSpPr>
          <p:cNvPr id="57" name="Group 56"/>
          <p:cNvGrpSpPr/>
          <p:nvPr/>
        </p:nvGrpSpPr>
        <p:grpSpPr>
          <a:xfrm>
            <a:off x="6147050" y="1202135"/>
            <a:ext cx="6382011" cy="3081533"/>
            <a:chOff x="6147050" y="1202135"/>
            <a:chExt cx="6382011" cy="3081533"/>
          </a:xfrm>
        </p:grpSpPr>
        <p:pic>
          <p:nvPicPr>
            <p:cNvPr id="18" name="Picture 17" descr="social icons.ai"/>
            <p:cNvPicPr>
              <a:picLocks noChangeAspect="1"/>
            </p:cNvPicPr>
            <p:nvPr/>
          </p:nvPicPr>
          <p:blipFill rotWithShape="1">
            <a:blip r:embed="rId6">
              <a:extLst>
                <a:ext uri="{28A0092B-C50C-407E-A947-70E740481C1C}">
                  <a14:useLocalDpi xmlns:a14="http://schemas.microsoft.com/office/drawing/2010/main" val="0"/>
                </a:ext>
              </a:extLst>
            </a:blip>
            <a:srcRect l="3491" t="4276" r="88082" b="84181"/>
            <a:stretch/>
          </p:blipFill>
          <p:spPr>
            <a:xfrm>
              <a:off x="11343680" y="3098464"/>
              <a:ext cx="1185381" cy="1185204"/>
            </a:xfrm>
            <a:prstGeom prst="rect">
              <a:avLst/>
            </a:prstGeom>
          </p:spPr>
        </p:pic>
        <p:pic>
          <p:nvPicPr>
            <p:cNvPr id="23" name="Picture 22" descr="social icons.ai"/>
            <p:cNvPicPr>
              <a:picLocks noChangeAspect="1"/>
            </p:cNvPicPr>
            <p:nvPr/>
          </p:nvPicPr>
          <p:blipFill rotWithShape="1">
            <a:blip r:embed="rId6">
              <a:extLst>
                <a:ext uri="{28A0092B-C50C-407E-A947-70E740481C1C}">
                  <a14:useLocalDpi xmlns:a14="http://schemas.microsoft.com/office/drawing/2010/main" val="0"/>
                </a:ext>
              </a:extLst>
            </a:blip>
            <a:srcRect l="42372" t="4772" r="49803" b="84675"/>
            <a:stretch/>
          </p:blipFill>
          <p:spPr>
            <a:xfrm>
              <a:off x="7789651" y="1286793"/>
              <a:ext cx="1100711" cy="1083616"/>
            </a:xfrm>
            <a:prstGeom prst="rect">
              <a:avLst/>
            </a:prstGeom>
          </p:spPr>
        </p:pic>
        <p:pic>
          <p:nvPicPr>
            <p:cNvPr id="24" name="Picture 23" descr="social icons.ai"/>
            <p:cNvPicPr>
              <a:picLocks noChangeAspect="1"/>
            </p:cNvPicPr>
            <p:nvPr/>
          </p:nvPicPr>
          <p:blipFill rotWithShape="1">
            <a:blip r:embed="rId6">
              <a:extLst>
                <a:ext uri="{28A0092B-C50C-407E-A947-70E740481C1C}">
                  <a14:useLocalDpi xmlns:a14="http://schemas.microsoft.com/office/drawing/2010/main" val="0"/>
                </a:ext>
              </a:extLst>
            </a:blip>
            <a:srcRect l="32141" t="4276" r="59192" b="84675"/>
            <a:stretch/>
          </p:blipFill>
          <p:spPr>
            <a:xfrm>
              <a:off x="6147050" y="1659286"/>
              <a:ext cx="1219251" cy="1134410"/>
            </a:xfrm>
            <a:prstGeom prst="rect">
              <a:avLst/>
            </a:prstGeom>
          </p:spPr>
        </p:pic>
        <p:pic>
          <p:nvPicPr>
            <p:cNvPr id="25" name="Picture 24" descr="social icons.ai"/>
            <p:cNvPicPr>
              <a:picLocks noChangeAspect="1"/>
            </p:cNvPicPr>
            <p:nvPr/>
          </p:nvPicPr>
          <p:blipFill rotWithShape="1">
            <a:blip r:embed="rId6">
              <a:extLst>
                <a:ext uri="{28A0092B-C50C-407E-A947-70E740481C1C}">
                  <a14:useLocalDpi xmlns:a14="http://schemas.microsoft.com/office/drawing/2010/main" val="0"/>
                </a:ext>
              </a:extLst>
            </a:blip>
            <a:srcRect l="22872" t="4111" r="68822" b="84840"/>
            <a:stretch/>
          </p:blipFill>
          <p:spPr>
            <a:xfrm>
              <a:off x="9144371" y="1202135"/>
              <a:ext cx="1168449" cy="1134410"/>
            </a:xfrm>
            <a:prstGeom prst="rect">
              <a:avLst/>
            </a:prstGeom>
          </p:spPr>
        </p:pic>
        <p:pic>
          <p:nvPicPr>
            <p:cNvPr id="27" name="Picture 26" descr="social icons.ai"/>
            <p:cNvPicPr>
              <a:picLocks noChangeAspect="1"/>
            </p:cNvPicPr>
            <p:nvPr/>
          </p:nvPicPr>
          <p:blipFill rotWithShape="1">
            <a:blip r:embed="rId6">
              <a:extLst>
                <a:ext uri="{28A0092B-C50C-407E-A947-70E740481C1C}">
                  <a14:useLocalDpi xmlns:a14="http://schemas.microsoft.com/office/drawing/2010/main" val="0"/>
                </a:ext>
              </a:extLst>
            </a:blip>
            <a:srcRect l="51762" t="4441" r="40053" b="85005"/>
            <a:stretch/>
          </p:blipFill>
          <p:spPr>
            <a:xfrm>
              <a:off x="10685368" y="1608491"/>
              <a:ext cx="1151514" cy="1083616"/>
            </a:xfrm>
            <a:prstGeom prst="rect">
              <a:avLst/>
            </a:prstGeom>
          </p:spPr>
        </p:pic>
        <p:grpSp>
          <p:nvGrpSpPr>
            <p:cNvPr id="48" name="Group 47"/>
            <p:cNvGrpSpPr/>
            <p:nvPr/>
          </p:nvGrpSpPr>
          <p:grpSpPr>
            <a:xfrm>
              <a:off x="9652393" y="2302685"/>
              <a:ext cx="1710336" cy="1489970"/>
              <a:chOff x="9652393" y="2302685"/>
              <a:chExt cx="1710336" cy="1489970"/>
            </a:xfrm>
          </p:grpSpPr>
          <p:cxnSp>
            <p:nvCxnSpPr>
              <p:cNvPr id="22" name="Straight Arrow Connector 21"/>
              <p:cNvCxnSpPr/>
              <p:nvPr/>
            </p:nvCxnSpPr>
            <p:spPr>
              <a:xfrm flipV="1">
                <a:off x="9652393" y="2302685"/>
                <a:ext cx="50802" cy="643395"/>
              </a:xfrm>
              <a:prstGeom prst="straightConnector1">
                <a:avLst/>
              </a:prstGeom>
              <a:ln w="76200" cmpd="sng">
                <a:solidFill>
                  <a:srgbClr val="205595"/>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10583764" y="2590518"/>
                <a:ext cx="474152" cy="575672"/>
              </a:xfrm>
              <a:prstGeom prst="straightConnector1">
                <a:avLst/>
              </a:prstGeom>
              <a:ln w="76200" cmpd="sng">
                <a:solidFill>
                  <a:srgbClr val="205595"/>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10736164" y="3775741"/>
                <a:ext cx="626565" cy="16914"/>
              </a:xfrm>
              <a:prstGeom prst="straightConnector1">
                <a:avLst/>
              </a:prstGeom>
              <a:ln w="76200" cmpd="sng">
                <a:solidFill>
                  <a:srgbClr val="205595"/>
                </a:solidFill>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flipH="1">
              <a:off x="6841339" y="2336564"/>
              <a:ext cx="1710336" cy="1489970"/>
              <a:chOff x="9652393" y="2302685"/>
              <a:chExt cx="1710336" cy="1489970"/>
            </a:xfrm>
          </p:grpSpPr>
          <p:cxnSp>
            <p:nvCxnSpPr>
              <p:cNvPr id="54" name="Straight Arrow Connector 53"/>
              <p:cNvCxnSpPr/>
              <p:nvPr/>
            </p:nvCxnSpPr>
            <p:spPr>
              <a:xfrm flipV="1">
                <a:off x="9652393" y="2302685"/>
                <a:ext cx="50802" cy="643395"/>
              </a:xfrm>
              <a:prstGeom prst="straightConnector1">
                <a:avLst/>
              </a:prstGeom>
              <a:ln w="76200" cmpd="sng">
                <a:solidFill>
                  <a:srgbClr val="205595"/>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10583764" y="2590518"/>
                <a:ext cx="474152" cy="575672"/>
              </a:xfrm>
              <a:prstGeom prst="straightConnector1">
                <a:avLst/>
              </a:prstGeom>
              <a:ln w="76200" cmpd="sng">
                <a:solidFill>
                  <a:srgbClr val="205595"/>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0736164" y="3775741"/>
                <a:ext cx="626565" cy="16914"/>
              </a:xfrm>
              <a:prstGeom prst="straightConnector1">
                <a:avLst/>
              </a:prstGeom>
              <a:ln w="76200" cmpd="sng">
                <a:solidFill>
                  <a:srgbClr val="205595"/>
                </a:solidFill>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3474907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rowd11.jpg"/>
          <p:cNvPicPr>
            <a:picLocks noChangeAspect="1"/>
          </p:cNvPicPr>
          <p:nvPr/>
        </p:nvPicPr>
        <p:blipFill rotWithShape="1">
          <a:blip r:embed="rId3">
            <a:alphaModFix amt="94000"/>
            <a:extLst>
              <a:ext uri="{BEBA8EAE-BF5A-486C-A8C5-ECC9F3942E4B}">
                <a14:imgProps xmlns:a14="http://schemas.microsoft.com/office/drawing/2010/main">
                  <a14:imgLayer r:embed="rId4">
                    <a14:imgEffect>
                      <a14:artisticBlur radius="21"/>
                    </a14:imgEffect>
                  </a14:imgLayer>
                </a14:imgProps>
              </a:ext>
              <a:ext uri="{28A0092B-C50C-407E-A947-70E740481C1C}">
                <a14:useLocalDpi xmlns:a14="http://schemas.microsoft.com/office/drawing/2010/main" val="0"/>
              </a:ext>
            </a:extLst>
          </a:blip>
          <a:srcRect l="3982" r="8659" b="12094"/>
          <a:stretch/>
        </p:blipFill>
        <p:spPr>
          <a:xfrm>
            <a:off x="0" y="220109"/>
            <a:ext cx="13003213" cy="9346187"/>
          </a:xfrm>
          <a:prstGeom prst="rect">
            <a:avLst/>
          </a:prstGeom>
          <a:noFill/>
          <a:ln>
            <a:noFill/>
          </a:ln>
        </p:spPr>
      </p:pic>
      <p:sp>
        <p:nvSpPr>
          <p:cNvPr id="2" name="Text Placeholder 1"/>
          <p:cNvSpPr>
            <a:spLocks noGrp="1"/>
          </p:cNvSpPr>
          <p:nvPr>
            <p:ph type="body" sz="quarter" idx="18"/>
          </p:nvPr>
        </p:nvSpPr>
        <p:spPr>
          <a:xfrm>
            <a:off x="1422458" y="1679166"/>
            <a:ext cx="10922444" cy="6584064"/>
          </a:xfrm>
        </p:spPr>
        <p:txBody>
          <a:bodyPr/>
          <a:lstStyle/>
          <a:p>
            <a:r>
              <a:rPr lang="en-US" sz="6600" dirty="0" smtClean="0">
                <a:solidFill>
                  <a:schemeClr val="bg1"/>
                </a:solidFill>
                <a:latin typeface="Adobe Caslon Pro Bold"/>
                <a:cs typeface="Adobe Caslon Pro Bold"/>
              </a:rPr>
              <a:t>“Media </a:t>
            </a:r>
            <a:r>
              <a:rPr lang="en-US" sz="6600" dirty="0">
                <a:solidFill>
                  <a:schemeClr val="bg1"/>
                </a:solidFill>
                <a:latin typeface="Adobe Caslon Pro Bold"/>
                <a:cs typeface="Adobe Caslon Pro Bold"/>
              </a:rPr>
              <a:t>companies would essentially be serfs in a kingdom that Facebook owns</a:t>
            </a:r>
            <a:r>
              <a:rPr lang="en-US" sz="6600" dirty="0" smtClean="0">
                <a:solidFill>
                  <a:schemeClr val="bg1"/>
                </a:solidFill>
                <a:latin typeface="Adobe Caslon Pro Bold"/>
                <a:cs typeface="Adobe Caslon Pro Bold"/>
              </a:rPr>
              <a:t>.” </a:t>
            </a:r>
          </a:p>
          <a:p>
            <a:pPr algn="r"/>
            <a:r>
              <a:rPr lang="en-US" sz="4800" dirty="0" smtClean="0">
                <a:solidFill>
                  <a:schemeClr val="bg1"/>
                </a:solidFill>
                <a:latin typeface="Adobe Caslon Pro Bold"/>
                <a:cs typeface="Adobe Caslon Pro Bold"/>
              </a:rPr>
              <a:t>—</a:t>
            </a:r>
            <a:r>
              <a:rPr lang="en-US" sz="4800" dirty="0">
                <a:solidFill>
                  <a:schemeClr val="bg1"/>
                </a:solidFill>
                <a:latin typeface="Adobe Caslon Pro Bold"/>
                <a:cs typeface="Adobe Caslon Pro Bold"/>
              </a:rPr>
              <a:t>David </a:t>
            </a:r>
            <a:r>
              <a:rPr lang="en-US" sz="4800" dirty="0" smtClean="0">
                <a:solidFill>
                  <a:schemeClr val="bg1"/>
                </a:solidFill>
                <a:latin typeface="Adobe Caslon Pro Bold"/>
                <a:cs typeface="Adobe Caslon Pro Bold"/>
              </a:rPr>
              <a:t>Carr, Oct. 2014</a:t>
            </a:r>
            <a:endParaRPr lang="en-US" sz="4800" dirty="0">
              <a:solidFill>
                <a:schemeClr val="bg1"/>
              </a:solidFill>
              <a:latin typeface="Adobe Caslon Pro Bold"/>
              <a:cs typeface="Adobe Caslon Pro Bold"/>
            </a:endParaRPr>
          </a:p>
          <a:p>
            <a:endParaRPr lang="en-US" sz="8000" dirty="0">
              <a:solidFill>
                <a:schemeClr val="bg1"/>
              </a:solidFill>
              <a:latin typeface="Adobe Caslon Pro Bold"/>
              <a:cs typeface="Adobe Caslon Pro Bold"/>
            </a:endParaRPr>
          </a:p>
        </p:txBody>
      </p:sp>
    </p:spTree>
    <p:extLst>
      <p:ext uri="{BB962C8B-B14F-4D97-AF65-F5344CB8AC3E}">
        <p14:creationId xmlns:p14="http://schemas.microsoft.com/office/powerpoint/2010/main" val="29551084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bile_productivity_collaboration.jpg"/>
          <p:cNvPicPr>
            <a:picLocks noChangeAspect="1"/>
          </p:cNvPicPr>
          <p:nvPr/>
        </p:nvPicPr>
        <p:blipFill rotWithShape="1">
          <a:blip r:embed="rId3">
            <a:alphaModFix/>
            <a:extLst>
              <a:ext uri="{28A0092B-C50C-407E-A947-70E740481C1C}">
                <a14:useLocalDpi xmlns:a14="http://schemas.microsoft.com/office/drawing/2010/main" val="0"/>
              </a:ext>
            </a:extLst>
          </a:blip>
          <a:srcRect l="14772" t="38598" r="30431"/>
          <a:stretch/>
        </p:blipFill>
        <p:spPr>
          <a:xfrm>
            <a:off x="0" y="186241"/>
            <a:ext cx="13003213" cy="9413912"/>
          </a:xfrm>
          <a:prstGeom prst="rect">
            <a:avLst/>
          </a:prstGeom>
        </p:spPr>
      </p:pic>
      <p:sp>
        <p:nvSpPr>
          <p:cNvPr id="2" name="Text Placeholder 1"/>
          <p:cNvSpPr>
            <a:spLocks noGrp="1"/>
          </p:cNvSpPr>
          <p:nvPr>
            <p:ph type="body" sz="quarter" idx="4294967295"/>
          </p:nvPr>
        </p:nvSpPr>
        <p:spPr>
          <a:xfrm>
            <a:off x="696582" y="645973"/>
            <a:ext cx="9785577" cy="3099684"/>
          </a:xfrm>
          <a:prstGeom prst="rect">
            <a:avLst/>
          </a:prstGeom>
        </p:spPr>
        <p:txBody>
          <a:bodyPr/>
          <a:lstStyle/>
          <a:p>
            <a:pPr marL="0" lvl="0" indent="0">
              <a:buNone/>
            </a:pPr>
            <a:endParaRPr lang="en-US" sz="7200" dirty="0" smtClean="0">
              <a:latin typeface="Avenir Heavy"/>
              <a:cs typeface="Avenir Heavy"/>
            </a:endParaRPr>
          </a:p>
        </p:txBody>
      </p:sp>
    </p:spTree>
    <p:extLst>
      <p:ext uri="{BB962C8B-B14F-4D97-AF65-F5344CB8AC3E}">
        <p14:creationId xmlns:p14="http://schemas.microsoft.com/office/powerpoint/2010/main" val="26624508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985352" y="829643"/>
            <a:ext cx="10449980" cy="1860260"/>
          </a:xfrm>
        </p:spPr>
        <p:txBody>
          <a:bodyPr/>
          <a:lstStyle/>
          <a:p>
            <a:r>
              <a:rPr lang="en-US" sz="5400" dirty="0">
                <a:solidFill>
                  <a:srgbClr val="205595"/>
                </a:solidFill>
                <a:latin typeface="Avenir Heavy"/>
                <a:cs typeface="Avenir Heavy"/>
              </a:rPr>
              <a:t>Apple Watch</a:t>
            </a:r>
          </a:p>
        </p:txBody>
      </p:sp>
      <p:pic>
        <p:nvPicPr>
          <p:cNvPr id="7" name="Content Placeholder 3" descr="ABCnewsonWatch.jpg"/>
          <p:cNvPicPr>
            <a:picLocks noChangeAspect="1"/>
          </p:cNvPicPr>
          <p:nvPr/>
        </p:nvPicPr>
        <p:blipFill rotWithShape="1">
          <a:blip r:embed="rId3">
            <a:extLst>
              <a:ext uri="{28A0092B-C50C-407E-A947-70E740481C1C}">
                <a14:useLocalDpi xmlns:a14="http://schemas.microsoft.com/office/drawing/2010/main" val="0"/>
              </a:ext>
            </a:extLst>
          </a:blip>
          <a:srcRect l="51795" r="6989"/>
          <a:stretch/>
        </p:blipFill>
        <p:spPr>
          <a:xfrm>
            <a:off x="868990" y="2742901"/>
            <a:ext cx="3536499" cy="4711683"/>
          </a:xfrm>
          <a:prstGeom prst="rect">
            <a:avLst/>
          </a:prstGeom>
        </p:spPr>
      </p:pic>
      <p:pic>
        <p:nvPicPr>
          <p:cNvPr id="9" name="Content Placeholder 3" descr="ABCnewsonWatch.jpg"/>
          <p:cNvPicPr>
            <a:picLocks noChangeAspect="1"/>
          </p:cNvPicPr>
          <p:nvPr/>
        </p:nvPicPr>
        <p:blipFill rotWithShape="1">
          <a:blip r:embed="rId3">
            <a:extLst>
              <a:ext uri="{28A0092B-C50C-407E-A947-70E740481C1C}">
                <a14:useLocalDpi xmlns:a14="http://schemas.microsoft.com/office/drawing/2010/main" val="0"/>
              </a:ext>
            </a:extLst>
          </a:blip>
          <a:srcRect l="51795" r="6989"/>
          <a:stretch/>
        </p:blipFill>
        <p:spPr>
          <a:xfrm>
            <a:off x="8705176" y="2742901"/>
            <a:ext cx="3536499" cy="4711683"/>
          </a:xfrm>
          <a:prstGeom prst="rect">
            <a:avLst/>
          </a:prstGeom>
        </p:spPr>
      </p:pic>
      <p:pic>
        <p:nvPicPr>
          <p:cNvPr id="10" name="Picture 9" descr="NYTImes-AppleWatch.jpg"/>
          <p:cNvPicPr>
            <a:picLocks noChangeAspect="1"/>
          </p:cNvPicPr>
          <p:nvPr/>
        </p:nvPicPr>
        <p:blipFill rotWithShape="1">
          <a:blip r:embed="rId4">
            <a:extLst>
              <a:ext uri="{28A0092B-C50C-407E-A947-70E740481C1C}">
                <a14:useLocalDpi xmlns:a14="http://schemas.microsoft.com/office/drawing/2010/main" val="0"/>
              </a:ext>
            </a:extLst>
          </a:blip>
          <a:srcRect l="33819" r="33461"/>
          <a:stretch/>
        </p:blipFill>
        <p:spPr>
          <a:xfrm>
            <a:off x="9291078" y="3506846"/>
            <a:ext cx="2403078" cy="2944055"/>
          </a:xfrm>
          <a:prstGeom prst="rect">
            <a:avLst/>
          </a:prstGeom>
        </p:spPr>
      </p:pic>
      <p:grpSp>
        <p:nvGrpSpPr>
          <p:cNvPr id="4" name="Group 3"/>
          <p:cNvGrpSpPr/>
          <p:nvPr/>
        </p:nvGrpSpPr>
        <p:grpSpPr>
          <a:xfrm>
            <a:off x="4756051" y="2742901"/>
            <a:ext cx="3536499" cy="4711683"/>
            <a:chOff x="4823787" y="2613039"/>
            <a:chExt cx="3536499" cy="4711683"/>
          </a:xfrm>
        </p:grpSpPr>
        <p:pic>
          <p:nvPicPr>
            <p:cNvPr id="8" name="Content Placeholder 3" descr="ABCnewsonWatch.jpg"/>
            <p:cNvPicPr>
              <a:picLocks noChangeAspect="1"/>
            </p:cNvPicPr>
            <p:nvPr/>
          </p:nvPicPr>
          <p:blipFill rotWithShape="1">
            <a:blip r:embed="rId3">
              <a:extLst>
                <a:ext uri="{28A0092B-C50C-407E-A947-70E740481C1C}">
                  <a14:useLocalDpi xmlns:a14="http://schemas.microsoft.com/office/drawing/2010/main" val="0"/>
                </a:ext>
              </a:extLst>
            </a:blip>
            <a:srcRect l="51795" r="6989"/>
            <a:stretch/>
          </p:blipFill>
          <p:spPr>
            <a:xfrm>
              <a:off x="4823787" y="2613039"/>
              <a:ext cx="3536499" cy="4711683"/>
            </a:xfrm>
            <a:prstGeom prst="rect">
              <a:avLst/>
            </a:prstGeom>
          </p:spPr>
        </p:pic>
        <p:pic>
          <p:nvPicPr>
            <p:cNvPr id="6" name="Picture 5" descr="NYTImes-AppleWatch.jpg"/>
            <p:cNvPicPr>
              <a:picLocks noChangeAspect="1"/>
            </p:cNvPicPr>
            <p:nvPr/>
          </p:nvPicPr>
          <p:blipFill rotWithShape="1">
            <a:blip r:embed="rId4">
              <a:extLst>
                <a:ext uri="{28A0092B-C50C-407E-A947-70E740481C1C}">
                  <a14:useLocalDpi xmlns:a14="http://schemas.microsoft.com/office/drawing/2010/main" val="0"/>
                </a:ext>
              </a:extLst>
            </a:blip>
            <a:srcRect r="67298"/>
            <a:stretch/>
          </p:blipFill>
          <p:spPr>
            <a:xfrm>
              <a:off x="5343763" y="3429565"/>
              <a:ext cx="2378151" cy="2915193"/>
            </a:xfrm>
            <a:prstGeom prst="rect">
              <a:avLst/>
            </a:prstGeom>
          </p:spPr>
        </p:pic>
      </p:grpSp>
    </p:spTree>
    <p:extLst>
      <p:ext uri="{BB962C8B-B14F-4D97-AF65-F5344CB8AC3E}">
        <p14:creationId xmlns:p14="http://schemas.microsoft.com/office/powerpoint/2010/main" val="15465154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68741" y="-3301450"/>
            <a:ext cx="12158629" cy="1777808"/>
          </a:xfrm>
          <a:prstGeom prst="rect">
            <a:avLst/>
          </a:prstGeom>
          <a:solidFill>
            <a:srgbClr val="246BA7"/>
          </a:solidFill>
          <a:ln>
            <a:noFill/>
          </a:ln>
        </p:spPr>
        <p:style>
          <a:lnRef idx="3">
            <a:schemeClr val="lt1"/>
          </a:lnRef>
          <a:fillRef idx="1">
            <a:schemeClr val="accent5"/>
          </a:fillRef>
          <a:effectRef idx="1">
            <a:schemeClr val="accent5"/>
          </a:effectRef>
          <a:fontRef idx="minor">
            <a:schemeClr val="lt1"/>
          </a:fontRef>
        </p:style>
        <p:txBody>
          <a:bodyPr rtlCol="0" anchor="ctr">
            <a:sp3d/>
          </a:bodyPr>
          <a:lstStyle/>
          <a:p>
            <a:pPr algn="ctr"/>
            <a:endParaRPr lang="en-US"/>
          </a:p>
        </p:txBody>
      </p:sp>
      <p:sp>
        <p:nvSpPr>
          <p:cNvPr id="10" name="Text Placeholder 1"/>
          <p:cNvSpPr txBox="1">
            <a:spLocks/>
          </p:cNvSpPr>
          <p:nvPr/>
        </p:nvSpPr>
        <p:spPr>
          <a:xfrm>
            <a:off x="915977" y="1194408"/>
            <a:ext cx="12087236" cy="1374284"/>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nSpc>
                <a:spcPct val="50000"/>
              </a:lnSpc>
              <a:buFont typeface="Wingdings 2" charset="2"/>
              <a:buNone/>
            </a:pPr>
            <a:r>
              <a:rPr lang="en-US" dirty="0" smtClean="0">
                <a:solidFill>
                  <a:srgbClr val="246BA7"/>
                </a:solidFill>
                <a:latin typeface="Avenir Heavy"/>
                <a:cs typeface="Avenir Heavy"/>
              </a:rPr>
              <a:t>2000 - 2005</a:t>
            </a:r>
          </a:p>
          <a:p>
            <a:pPr marL="0" indent="0">
              <a:lnSpc>
                <a:spcPct val="50000"/>
              </a:lnSpc>
              <a:buFont typeface="Wingdings 2" charset="2"/>
              <a:buNone/>
            </a:pPr>
            <a:r>
              <a:rPr lang="en-US" sz="5400" dirty="0" smtClean="0">
                <a:solidFill>
                  <a:srgbClr val="246BA7"/>
                </a:solidFill>
                <a:latin typeface="Avenir Heavy"/>
                <a:cs typeface="Avenir Heavy"/>
              </a:rPr>
              <a:t>Pre-Social: Print / Web / TV</a:t>
            </a:r>
            <a:r>
              <a:rPr lang="en-US" sz="5400" dirty="0">
                <a:solidFill>
                  <a:srgbClr val="246BA7"/>
                </a:solidFill>
                <a:latin typeface="Avenir Heavy"/>
                <a:cs typeface="Avenir Heavy"/>
              </a:rPr>
              <a:t>-</a:t>
            </a:r>
            <a:r>
              <a:rPr lang="en-US" sz="5400" dirty="0" smtClean="0">
                <a:solidFill>
                  <a:srgbClr val="246BA7"/>
                </a:solidFill>
                <a:latin typeface="Avenir Heavy"/>
                <a:cs typeface="Avenir Heavy"/>
              </a:rPr>
              <a:t>Cable</a:t>
            </a:r>
            <a:endParaRPr lang="en-US" sz="5400" dirty="0">
              <a:solidFill>
                <a:srgbClr val="246BA7"/>
              </a:solidFill>
              <a:latin typeface="Avenir Heavy"/>
              <a:cs typeface="Avenir Heavy"/>
            </a:endParaRPr>
          </a:p>
        </p:txBody>
      </p:sp>
      <p:pic>
        <p:nvPicPr>
          <p:cNvPr id="3" name="Picture 2" descr="magazines4-600x2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917" y="3577386"/>
            <a:ext cx="11522908" cy="4839622"/>
          </a:xfrm>
          <a:prstGeom prst="rect">
            <a:avLst/>
          </a:prstGeom>
        </p:spPr>
      </p:pic>
    </p:spTree>
    <p:extLst>
      <p:ext uri="{BB962C8B-B14F-4D97-AF65-F5344CB8AC3E}">
        <p14:creationId xmlns:p14="http://schemas.microsoft.com/office/powerpoint/2010/main" val="15961479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647149" y="894537"/>
            <a:ext cx="12356064" cy="1974691"/>
          </a:xfrm>
          <a:prstGeom prst="rect">
            <a:avLst/>
          </a:prstGeom>
        </p:spPr>
        <p:txBody>
          <a:bodyPr/>
          <a:lstStyle/>
          <a:p>
            <a:pPr marL="0" indent="0">
              <a:lnSpc>
                <a:spcPct val="50000"/>
              </a:lnSpc>
              <a:buNone/>
            </a:pPr>
            <a:r>
              <a:rPr lang="en-US" dirty="0" smtClean="0">
                <a:solidFill>
                  <a:srgbClr val="205595"/>
                </a:solidFill>
                <a:latin typeface="Avenir Heavy"/>
                <a:cs typeface="Avenir Heavy"/>
              </a:rPr>
              <a:t>2005 - 2010</a:t>
            </a:r>
          </a:p>
          <a:p>
            <a:pPr marL="0" indent="0">
              <a:lnSpc>
                <a:spcPct val="50000"/>
              </a:lnSpc>
              <a:buNone/>
            </a:pPr>
            <a:r>
              <a:rPr lang="en-US" sz="5400" dirty="0" smtClean="0">
                <a:solidFill>
                  <a:srgbClr val="205595"/>
                </a:solidFill>
                <a:latin typeface="Avenir Heavy"/>
                <a:cs typeface="Avenir Heavy"/>
              </a:rPr>
              <a:t>The </a:t>
            </a:r>
            <a:r>
              <a:rPr lang="en-US" sz="5400" dirty="0">
                <a:solidFill>
                  <a:srgbClr val="205595"/>
                </a:solidFill>
                <a:latin typeface="Avenir Heavy"/>
                <a:cs typeface="Avenir Heavy"/>
              </a:rPr>
              <a:t>Site-Centric </a:t>
            </a:r>
            <a:r>
              <a:rPr lang="en-US" sz="5400" dirty="0" smtClean="0">
                <a:solidFill>
                  <a:srgbClr val="205595"/>
                </a:solidFill>
                <a:latin typeface="Avenir Heavy"/>
                <a:cs typeface="Avenir Heavy"/>
              </a:rPr>
              <a:t>Approach to Social</a:t>
            </a:r>
            <a:endParaRPr lang="en-US" sz="5400" dirty="0">
              <a:solidFill>
                <a:srgbClr val="205595"/>
              </a:solidFill>
              <a:latin typeface="Avenir Heavy"/>
              <a:cs typeface="Avenir Heavy"/>
            </a:endParaRPr>
          </a:p>
        </p:txBody>
      </p:sp>
      <p:sp>
        <p:nvSpPr>
          <p:cNvPr id="3" name="Text Placeholder 2"/>
          <p:cNvSpPr>
            <a:spLocks noGrp="1"/>
          </p:cNvSpPr>
          <p:nvPr>
            <p:ph type="body" sz="quarter" idx="12"/>
          </p:nvPr>
        </p:nvSpPr>
        <p:spPr>
          <a:xfrm>
            <a:off x="853694" y="2663554"/>
            <a:ext cx="2854858" cy="5395837"/>
          </a:xfrm>
        </p:spPr>
        <p:txBody>
          <a:bodyPr/>
          <a:lstStyle/>
          <a:p>
            <a:pPr marL="457200" indent="-457200">
              <a:buClr>
                <a:srgbClr val="205595"/>
              </a:buClr>
              <a:buSzPct val="100000"/>
              <a:buFont typeface="Arial"/>
              <a:buChar char="•"/>
            </a:pPr>
            <a:r>
              <a:rPr lang="en-US" dirty="0" smtClean="0">
                <a:solidFill>
                  <a:srgbClr val="205595"/>
                </a:solidFill>
              </a:rPr>
              <a:t>Drive </a:t>
            </a:r>
            <a:r>
              <a:rPr lang="en-US" dirty="0">
                <a:solidFill>
                  <a:srgbClr val="205595"/>
                </a:solidFill>
              </a:rPr>
              <a:t>traffic to web site, monetize </a:t>
            </a:r>
            <a:r>
              <a:rPr lang="en-US" dirty="0" smtClean="0">
                <a:solidFill>
                  <a:srgbClr val="205595"/>
                </a:solidFill>
              </a:rPr>
              <a:t>visitors</a:t>
            </a:r>
          </a:p>
          <a:p>
            <a:pPr marL="457200" indent="-457200">
              <a:buClr>
                <a:srgbClr val="205595"/>
              </a:buClr>
              <a:buSzPct val="100000"/>
              <a:buFont typeface="Arial"/>
              <a:buChar char="•"/>
            </a:pPr>
            <a:r>
              <a:rPr lang="en-US" dirty="0">
                <a:solidFill>
                  <a:srgbClr val="205595"/>
                </a:solidFill>
              </a:rPr>
              <a:t>Social as </a:t>
            </a:r>
            <a:r>
              <a:rPr lang="en-US" dirty="0" smtClean="0">
                <a:solidFill>
                  <a:srgbClr val="205595"/>
                </a:solidFill>
              </a:rPr>
              <a:t>Marketing</a:t>
            </a:r>
            <a:endParaRPr lang="en-US" dirty="0">
              <a:solidFill>
                <a:srgbClr val="205595"/>
              </a:solidFill>
            </a:endParaRPr>
          </a:p>
        </p:txBody>
      </p:sp>
      <p:grpSp>
        <p:nvGrpSpPr>
          <p:cNvPr id="19" name="Group 18"/>
          <p:cNvGrpSpPr/>
          <p:nvPr/>
        </p:nvGrpSpPr>
        <p:grpSpPr>
          <a:xfrm>
            <a:off x="4391729" y="3915940"/>
            <a:ext cx="8379766" cy="6624489"/>
            <a:chOff x="4223415" y="3860381"/>
            <a:chExt cx="9338622" cy="7323446"/>
          </a:xfrm>
        </p:grpSpPr>
        <p:pic>
          <p:nvPicPr>
            <p:cNvPr id="16" name="Picture 15" descr="stock-photo-11908348-modern-aluminum-laptop-computer-white-screen-w-clipping-path.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415" y="3860381"/>
              <a:ext cx="9338622" cy="7323446"/>
            </a:xfrm>
            <a:prstGeom prst="rect">
              <a:avLst/>
            </a:prstGeom>
          </p:spPr>
        </p:pic>
        <p:pic>
          <p:nvPicPr>
            <p:cNvPr id="17" name="Picture 16" descr="demographic_layout.png"/>
            <p:cNvPicPr>
              <a:picLocks noChangeAspect="1"/>
            </p:cNvPicPr>
            <p:nvPr/>
          </p:nvPicPr>
          <p:blipFill rotWithShape="1">
            <a:blip r:embed="rId4">
              <a:extLst>
                <a:ext uri="{28A0092B-C50C-407E-A947-70E740481C1C}">
                  <a14:useLocalDpi xmlns:a14="http://schemas.microsoft.com/office/drawing/2010/main" val="0"/>
                </a:ext>
              </a:extLst>
            </a:blip>
            <a:srcRect l="2345" t="16204" r="1932" b="7029"/>
            <a:stretch/>
          </p:blipFill>
          <p:spPr>
            <a:xfrm>
              <a:off x="5859171" y="5214902"/>
              <a:ext cx="6096249" cy="3809588"/>
            </a:xfrm>
            <a:prstGeom prst="rect">
              <a:avLst/>
            </a:prstGeom>
          </p:spPr>
        </p:pic>
        <p:sp>
          <p:nvSpPr>
            <p:cNvPr id="18" name="Rectangle 17"/>
            <p:cNvSpPr/>
            <p:nvPr/>
          </p:nvSpPr>
          <p:spPr>
            <a:xfrm>
              <a:off x="5859171" y="5164108"/>
              <a:ext cx="6130117" cy="3911174"/>
            </a:xfrm>
            <a:prstGeom prst="rect">
              <a:avLst/>
            </a:prstGeom>
            <a:solidFill>
              <a:srgbClr val="205595">
                <a:alpha val="86000"/>
              </a:srgbClr>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 name="Rectangle 8"/>
            <p:cNvSpPr/>
            <p:nvPr/>
          </p:nvSpPr>
          <p:spPr>
            <a:xfrm>
              <a:off x="6197853" y="6621020"/>
              <a:ext cx="5605162" cy="701084"/>
            </a:xfrm>
            <a:prstGeom prst="rect">
              <a:avLst/>
            </a:prstGeom>
          </p:spPr>
          <p:txBody>
            <a:bodyPr wrap="square" lIns="145664" tIns="72832" rIns="145664" bIns="72832">
              <a:spAutoFit/>
            </a:bodyPr>
            <a:lstStyle/>
            <a:p>
              <a:pPr algn="ctr"/>
              <a:r>
                <a:rPr lang="en-US" sz="3600" dirty="0" err="1" smtClean="0">
                  <a:solidFill>
                    <a:schemeClr val="bg1"/>
                  </a:solidFill>
                  <a:latin typeface="Avenir Heavy"/>
                  <a:cs typeface="Avenir Heavy"/>
                </a:rPr>
                <a:t>www.your</a:t>
              </a:r>
              <a:r>
                <a:rPr lang="en-US" sz="3600" dirty="0" smtClean="0">
                  <a:solidFill>
                    <a:schemeClr val="bg1"/>
                  </a:solidFill>
                  <a:latin typeface="Avenir Heavy"/>
                  <a:cs typeface="Avenir Heavy"/>
                </a:rPr>
                <a:t>-site-</a:t>
              </a:r>
              <a:r>
                <a:rPr lang="en-US" sz="3600" dirty="0" err="1" smtClean="0">
                  <a:solidFill>
                    <a:schemeClr val="bg1"/>
                  </a:solidFill>
                  <a:latin typeface="Avenir Heavy"/>
                  <a:cs typeface="Avenir Heavy"/>
                </a:rPr>
                <a:t>here.com</a:t>
              </a:r>
              <a:endParaRPr lang="en-US" sz="3600" dirty="0">
                <a:solidFill>
                  <a:schemeClr val="bg1"/>
                </a:solidFill>
                <a:latin typeface="Avenir Heavy"/>
                <a:cs typeface="Avenir Heavy"/>
              </a:endParaRPr>
            </a:p>
          </p:txBody>
        </p:sp>
      </p:grpSp>
      <p:grpSp>
        <p:nvGrpSpPr>
          <p:cNvPr id="20" name="Group 19"/>
          <p:cNvGrpSpPr/>
          <p:nvPr/>
        </p:nvGrpSpPr>
        <p:grpSpPr>
          <a:xfrm>
            <a:off x="6147049" y="2470905"/>
            <a:ext cx="4927803" cy="1134410"/>
            <a:chOff x="5859169" y="3267776"/>
            <a:chExt cx="4927803" cy="1134410"/>
          </a:xfrm>
        </p:grpSpPr>
        <p:pic>
          <p:nvPicPr>
            <p:cNvPr id="12" name="Picture 11" descr="social icons.ai"/>
            <p:cNvPicPr>
              <a:picLocks noChangeAspect="1"/>
            </p:cNvPicPr>
            <p:nvPr/>
          </p:nvPicPr>
          <p:blipFill rotWithShape="1">
            <a:blip r:embed="rId5">
              <a:extLst>
                <a:ext uri="{28A0092B-C50C-407E-A947-70E740481C1C}">
                  <a14:useLocalDpi xmlns:a14="http://schemas.microsoft.com/office/drawing/2010/main" val="0"/>
                </a:ext>
              </a:extLst>
            </a:blip>
            <a:srcRect l="32141" t="4276" r="59192" b="84675"/>
            <a:stretch/>
          </p:blipFill>
          <p:spPr>
            <a:xfrm>
              <a:off x="9567721" y="3267776"/>
              <a:ext cx="1219251" cy="1134410"/>
            </a:xfrm>
            <a:prstGeom prst="rect">
              <a:avLst/>
            </a:prstGeom>
          </p:spPr>
        </p:pic>
        <p:pic>
          <p:nvPicPr>
            <p:cNvPr id="13" name="Picture 12" descr="social icons.ai"/>
            <p:cNvPicPr>
              <a:picLocks noChangeAspect="1"/>
            </p:cNvPicPr>
            <p:nvPr/>
          </p:nvPicPr>
          <p:blipFill rotWithShape="1">
            <a:blip r:embed="rId5">
              <a:extLst>
                <a:ext uri="{28A0092B-C50C-407E-A947-70E740481C1C}">
                  <a14:useLocalDpi xmlns:a14="http://schemas.microsoft.com/office/drawing/2010/main" val="0"/>
                </a:ext>
              </a:extLst>
            </a:blip>
            <a:srcRect l="22872" t="4111" r="68822" b="84840"/>
            <a:stretch/>
          </p:blipFill>
          <p:spPr>
            <a:xfrm>
              <a:off x="5859169" y="3267776"/>
              <a:ext cx="1168449" cy="1134410"/>
            </a:xfrm>
            <a:prstGeom prst="rect">
              <a:avLst/>
            </a:prstGeom>
          </p:spPr>
        </p:pic>
        <p:pic>
          <p:nvPicPr>
            <p:cNvPr id="14" name="Picture 13" descr="social icons.ai"/>
            <p:cNvPicPr>
              <a:picLocks noChangeAspect="1"/>
            </p:cNvPicPr>
            <p:nvPr/>
          </p:nvPicPr>
          <p:blipFill rotWithShape="1">
            <a:blip r:embed="rId5">
              <a:extLst>
                <a:ext uri="{28A0092B-C50C-407E-A947-70E740481C1C}">
                  <a14:useLocalDpi xmlns:a14="http://schemas.microsoft.com/office/drawing/2010/main" val="0"/>
                </a:ext>
              </a:extLst>
            </a:blip>
            <a:srcRect l="13604" t="4111" r="78812" b="85335"/>
            <a:stretch/>
          </p:blipFill>
          <p:spPr>
            <a:xfrm>
              <a:off x="7134867" y="3267776"/>
              <a:ext cx="1066843" cy="1083616"/>
            </a:xfrm>
            <a:prstGeom prst="rect">
              <a:avLst/>
            </a:prstGeom>
          </p:spPr>
        </p:pic>
        <p:pic>
          <p:nvPicPr>
            <p:cNvPr id="15" name="Picture 14" descr="social icons.ai"/>
            <p:cNvPicPr>
              <a:picLocks noChangeAspect="1"/>
            </p:cNvPicPr>
            <p:nvPr/>
          </p:nvPicPr>
          <p:blipFill rotWithShape="1">
            <a:blip r:embed="rId5">
              <a:extLst>
                <a:ext uri="{28A0092B-C50C-407E-A947-70E740481C1C}">
                  <a14:useLocalDpi xmlns:a14="http://schemas.microsoft.com/office/drawing/2010/main" val="0"/>
                </a:ext>
              </a:extLst>
            </a:blip>
            <a:srcRect l="51762" t="4441" r="40053" b="85005"/>
            <a:stretch/>
          </p:blipFill>
          <p:spPr>
            <a:xfrm>
              <a:off x="8308959" y="3267776"/>
              <a:ext cx="1151514" cy="1083616"/>
            </a:xfrm>
            <a:prstGeom prst="rect">
              <a:avLst/>
            </a:prstGeom>
          </p:spPr>
        </p:pic>
      </p:grpSp>
      <p:sp>
        <p:nvSpPr>
          <p:cNvPr id="4" name="Down Arrow 3"/>
          <p:cNvSpPr/>
          <p:nvPr/>
        </p:nvSpPr>
        <p:spPr>
          <a:xfrm>
            <a:off x="6905056" y="3677807"/>
            <a:ext cx="3439312" cy="1031903"/>
          </a:xfrm>
          <a:prstGeom prst="downArrow">
            <a:avLst/>
          </a:prstGeom>
          <a:solidFill>
            <a:srgbClr val="205595"/>
          </a:solidFill>
          <a:ln>
            <a:solidFill>
              <a:srgbClr val="74AA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2578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istic_id273268_global-tablet-shipments-by-operating-system-per-quarter-2010-2015.png"/>
          <p:cNvPicPr>
            <a:picLocks noChangeAspect="1"/>
          </p:cNvPicPr>
          <p:nvPr/>
        </p:nvPicPr>
        <p:blipFill rotWithShape="1">
          <a:blip r:embed="rId3">
            <a:extLst>
              <a:ext uri="{28A0092B-C50C-407E-A947-70E740481C1C}">
                <a14:useLocalDpi xmlns:a14="http://schemas.microsoft.com/office/drawing/2010/main" val="0"/>
              </a:ext>
            </a:extLst>
          </a:blip>
          <a:srcRect t="1" b="12730"/>
          <a:stretch/>
        </p:blipFill>
        <p:spPr>
          <a:xfrm>
            <a:off x="5157327" y="2681183"/>
            <a:ext cx="7323319" cy="5080138"/>
          </a:xfrm>
          <a:prstGeom prst="rect">
            <a:avLst/>
          </a:prstGeom>
          <a:ln>
            <a:solidFill>
              <a:srgbClr val="205595"/>
            </a:solidFill>
          </a:ln>
        </p:spPr>
      </p:pic>
      <p:grpSp>
        <p:nvGrpSpPr>
          <p:cNvPr id="2" name="Group 1"/>
          <p:cNvGrpSpPr/>
          <p:nvPr/>
        </p:nvGrpSpPr>
        <p:grpSpPr>
          <a:xfrm>
            <a:off x="0" y="0"/>
            <a:ext cx="13003213" cy="9773706"/>
            <a:chOff x="0" y="0"/>
            <a:chExt cx="13003213" cy="9773706"/>
          </a:xfrm>
        </p:grpSpPr>
        <p:sp>
          <p:nvSpPr>
            <p:cNvPr id="7" name="Rectangle 6"/>
            <p:cNvSpPr/>
            <p:nvPr/>
          </p:nvSpPr>
          <p:spPr>
            <a:xfrm>
              <a:off x="0" y="0"/>
              <a:ext cx="13003213" cy="220109"/>
            </a:xfrm>
            <a:prstGeom prst="rect">
              <a:avLst/>
            </a:prstGeom>
            <a:solidFill>
              <a:srgbClr val="205595"/>
            </a:solidFill>
            <a:ln>
              <a:no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Rectangle 8"/>
            <p:cNvSpPr/>
            <p:nvPr/>
          </p:nvSpPr>
          <p:spPr>
            <a:xfrm>
              <a:off x="0" y="9570529"/>
              <a:ext cx="13003213" cy="203177"/>
            </a:xfrm>
            <a:prstGeom prst="rect">
              <a:avLst/>
            </a:prstGeom>
            <a:solidFill>
              <a:srgbClr val="205595"/>
            </a:solidFill>
            <a:ln>
              <a:no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sp>
        <p:nvSpPr>
          <p:cNvPr id="10" name="Text Placeholder 1"/>
          <p:cNvSpPr txBox="1">
            <a:spLocks/>
          </p:cNvSpPr>
          <p:nvPr/>
        </p:nvSpPr>
        <p:spPr>
          <a:xfrm>
            <a:off x="647149" y="894537"/>
            <a:ext cx="12356064" cy="1974691"/>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nSpc>
                <a:spcPct val="50000"/>
              </a:lnSpc>
              <a:buFont typeface="Wingdings 2" charset="2"/>
              <a:buNone/>
            </a:pPr>
            <a:r>
              <a:rPr lang="en-US" dirty="0" smtClean="0">
                <a:solidFill>
                  <a:srgbClr val="205595"/>
                </a:solidFill>
                <a:latin typeface="Avenir Heavy"/>
                <a:cs typeface="Avenir Heavy"/>
              </a:rPr>
              <a:t>2010 - 2015</a:t>
            </a:r>
          </a:p>
          <a:p>
            <a:pPr marL="0" indent="0">
              <a:lnSpc>
                <a:spcPct val="50000"/>
              </a:lnSpc>
              <a:buFont typeface="Wingdings 2" charset="2"/>
              <a:buNone/>
            </a:pPr>
            <a:r>
              <a:rPr lang="en-US" sz="5400" dirty="0" smtClean="0">
                <a:solidFill>
                  <a:srgbClr val="205595"/>
                </a:solidFill>
                <a:latin typeface="Avenir Heavy"/>
                <a:cs typeface="Avenir Heavy"/>
              </a:rPr>
              <a:t>The Rise and Slowdown of Tablets</a:t>
            </a:r>
            <a:endParaRPr lang="en-US" sz="5400" dirty="0">
              <a:solidFill>
                <a:srgbClr val="205595"/>
              </a:solidFill>
              <a:latin typeface="Avenir Heavy"/>
              <a:cs typeface="Avenir Heavy"/>
            </a:endParaRPr>
          </a:p>
        </p:txBody>
      </p:sp>
      <p:sp>
        <p:nvSpPr>
          <p:cNvPr id="11" name="Text Placeholder 2"/>
          <p:cNvSpPr txBox="1">
            <a:spLocks/>
          </p:cNvSpPr>
          <p:nvPr/>
        </p:nvSpPr>
        <p:spPr>
          <a:xfrm>
            <a:off x="785958" y="2539725"/>
            <a:ext cx="3729230" cy="5909091"/>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457200" indent="-457200">
              <a:buClr>
                <a:srgbClr val="205595"/>
              </a:buClr>
              <a:buSzPct val="100000"/>
              <a:buFont typeface="Arial"/>
              <a:buChar char="•"/>
            </a:pPr>
            <a:r>
              <a:rPr lang="en-US" sz="3200" dirty="0" smtClean="0">
                <a:solidFill>
                  <a:srgbClr val="205595"/>
                </a:solidFill>
              </a:rPr>
              <a:t>Portable reading for more than just novels</a:t>
            </a:r>
          </a:p>
          <a:p>
            <a:pPr marL="457200" indent="-457200">
              <a:buClr>
                <a:srgbClr val="205595"/>
              </a:buClr>
              <a:buSzPct val="100000"/>
              <a:buFont typeface="Arial"/>
              <a:buChar char="•"/>
            </a:pPr>
            <a:r>
              <a:rPr lang="en-US" sz="3200" dirty="0" smtClean="0">
                <a:solidFill>
                  <a:srgbClr val="205595"/>
                </a:solidFill>
              </a:rPr>
              <a:t>Spawns wave of publisher / brand apps</a:t>
            </a:r>
          </a:p>
          <a:p>
            <a:pPr marL="457200" indent="-457200">
              <a:buClr>
                <a:srgbClr val="205595"/>
              </a:buClr>
              <a:buSzPct val="100000"/>
              <a:buFont typeface="Arial"/>
              <a:buChar char="•"/>
            </a:pPr>
            <a:r>
              <a:rPr lang="en-US" sz="3200" dirty="0" smtClean="0">
                <a:solidFill>
                  <a:srgbClr val="205595"/>
                </a:solidFill>
              </a:rPr>
              <a:t>Major driver for responsive design</a:t>
            </a:r>
            <a:endParaRPr lang="en-US" sz="3200" dirty="0">
              <a:solidFill>
                <a:srgbClr val="205595"/>
              </a:solidFill>
            </a:endParaRPr>
          </a:p>
        </p:txBody>
      </p:sp>
    </p:spTree>
    <p:extLst>
      <p:ext uri="{BB962C8B-B14F-4D97-AF65-F5344CB8AC3E}">
        <p14:creationId xmlns:p14="http://schemas.microsoft.com/office/powerpoint/2010/main" val="274011588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13003213" cy="9773706"/>
            <a:chOff x="0" y="0"/>
            <a:chExt cx="13003213" cy="9773706"/>
          </a:xfrm>
        </p:grpSpPr>
        <p:sp>
          <p:nvSpPr>
            <p:cNvPr id="14" name="Rectangle 13"/>
            <p:cNvSpPr/>
            <p:nvPr/>
          </p:nvSpPr>
          <p:spPr>
            <a:xfrm>
              <a:off x="0" y="0"/>
              <a:ext cx="13003213" cy="220109"/>
            </a:xfrm>
            <a:prstGeom prst="rect">
              <a:avLst/>
            </a:prstGeom>
            <a:solidFill>
              <a:srgbClr val="205595"/>
            </a:solidFill>
            <a:ln>
              <a:no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5" name="Rectangle 14"/>
            <p:cNvSpPr/>
            <p:nvPr/>
          </p:nvSpPr>
          <p:spPr>
            <a:xfrm>
              <a:off x="0" y="9570529"/>
              <a:ext cx="13003213" cy="203177"/>
            </a:xfrm>
            <a:prstGeom prst="rect">
              <a:avLst/>
            </a:prstGeom>
            <a:solidFill>
              <a:srgbClr val="205595"/>
            </a:solidFill>
            <a:ln>
              <a:no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grpSp>
      <p:sp>
        <p:nvSpPr>
          <p:cNvPr id="18" name="Text Placeholder 1"/>
          <p:cNvSpPr txBox="1">
            <a:spLocks/>
          </p:cNvSpPr>
          <p:nvPr/>
        </p:nvSpPr>
        <p:spPr>
          <a:xfrm>
            <a:off x="647149" y="894537"/>
            <a:ext cx="12356064" cy="1974691"/>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nSpc>
                <a:spcPct val="50000"/>
              </a:lnSpc>
              <a:buFont typeface="Wingdings 2" charset="2"/>
              <a:buNone/>
            </a:pPr>
            <a:r>
              <a:rPr lang="en-US" dirty="0" smtClean="0">
                <a:solidFill>
                  <a:srgbClr val="205595"/>
                </a:solidFill>
                <a:latin typeface="Avenir Heavy"/>
                <a:cs typeface="Avenir Heavy"/>
              </a:rPr>
              <a:t>2014 Milestones</a:t>
            </a:r>
          </a:p>
        </p:txBody>
      </p:sp>
      <p:sp>
        <p:nvSpPr>
          <p:cNvPr id="19" name="Text Placeholder 2"/>
          <p:cNvSpPr txBox="1">
            <a:spLocks/>
          </p:cNvSpPr>
          <p:nvPr/>
        </p:nvSpPr>
        <p:spPr>
          <a:xfrm>
            <a:off x="785958" y="1964054"/>
            <a:ext cx="10898518" cy="6298516"/>
          </a:xfrm>
          <a:prstGeom prst="rect">
            <a:avLst/>
          </a:prstGeom>
        </p:spPr>
        <p:txBody>
          <a:bodyPr numCol="1" spcCol="914400"/>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a:buClr>
                <a:srgbClr val="205595"/>
              </a:buClr>
              <a:buSzPct val="100000"/>
              <a:buFont typeface="Arial"/>
              <a:buChar char="•"/>
            </a:pPr>
            <a:r>
              <a:rPr lang="en-US" sz="2400" dirty="0" smtClean="0">
                <a:solidFill>
                  <a:srgbClr val="205595"/>
                </a:solidFill>
              </a:rPr>
              <a:t>The </a:t>
            </a:r>
            <a:r>
              <a:rPr lang="en-US" sz="2400" dirty="0">
                <a:solidFill>
                  <a:srgbClr val="205595"/>
                </a:solidFill>
              </a:rPr>
              <a:t>number of global internet users passed 3 billion in early </a:t>
            </a:r>
            <a:r>
              <a:rPr lang="en-US" sz="2400" dirty="0" smtClean="0">
                <a:solidFill>
                  <a:srgbClr val="205595"/>
                </a:solidFill>
              </a:rPr>
              <a:t>November 2014</a:t>
            </a:r>
            <a:br>
              <a:rPr lang="en-US" sz="2400" dirty="0" smtClean="0">
                <a:solidFill>
                  <a:srgbClr val="205595"/>
                </a:solidFill>
              </a:rPr>
            </a:br>
            <a:r>
              <a:rPr lang="en-US" sz="2400" dirty="0" smtClean="0">
                <a:solidFill>
                  <a:srgbClr val="205595"/>
                </a:solidFill>
              </a:rPr>
              <a:t/>
            </a:r>
            <a:br>
              <a:rPr lang="en-US" sz="2400" dirty="0" smtClean="0">
                <a:solidFill>
                  <a:srgbClr val="205595"/>
                </a:solidFill>
              </a:rPr>
            </a:br>
            <a:r>
              <a:rPr lang="en-US" sz="2400" dirty="0" smtClean="0">
                <a:solidFill>
                  <a:srgbClr val="205595"/>
                </a:solidFill>
              </a:rPr>
              <a:t>&gt; Users on social media passed 2 billion in August 2014</a:t>
            </a:r>
            <a:endParaRPr lang="en-US" sz="2400" dirty="0">
              <a:solidFill>
                <a:srgbClr val="205595"/>
              </a:solidFill>
            </a:endParaRPr>
          </a:p>
          <a:p>
            <a:pPr>
              <a:buClr>
                <a:srgbClr val="205595"/>
              </a:buClr>
              <a:buSzPct val="100000"/>
              <a:buFont typeface="Arial"/>
              <a:buChar char="•"/>
            </a:pPr>
            <a:r>
              <a:rPr lang="en-US" sz="2400" dirty="0">
                <a:solidFill>
                  <a:srgbClr val="205595"/>
                </a:solidFill>
              </a:rPr>
              <a:t>42% of the world's population now uses the Internet </a:t>
            </a:r>
            <a:br>
              <a:rPr lang="en-US" sz="2400" dirty="0">
                <a:solidFill>
                  <a:srgbClr val="205595"/>
                </a:solidFill>
              </a:rPr>
            </a:br>
            <a:r>
              <a:rPr lang="en-US" sz="2400" dirty="0">
                <a:solidFill>
                  <a:srgbClr val="205595"/>
                </a:solidFill>
              </a:rPr>
              <a:t/>
            </a:r>
            <a:br>
              <a:rPr lang="en-US" sz="2400" dirty="0">
                <a:solidFill>
                  <a:srgbClr val="205595"/>
                </a:solidFill>
              </a:rPr>
            </a:br>
            <a:r>
              <a:rPr lang="en-US" sz="2400" dirty="0">
                <a:solidFill>
                  <a:srgbClr val="205595"/>
                </a:solidFill>
              </a:rPr>
              <a:t>&gt; up from 35% in 2013</a:t>
            </a:r>
          </a:p>
          <a:p>
            <a:pPr>
              <a:buClr>
                <a:srgbClr val="205595"/>
              </a:buClr>
              <a:buSzPct val="100000"/>
              <a:buFont typeface="Arial"/>
              <a:buChar char="•"/>
            </a:pPr>
            <a:r>
              <a:rPr lang="en-US" sz="2400" dirty="0">
                <a:solidFill>
                  <a:srgbClr val="205595"/>
                </a:solidFill>
              </a:rPr>
              <a:t>The worldwide penetration of mobile phones passed 50% in September—</a:t>
            </a:r>
            <a:br>
              <a:rPr lang="en-US" sz="2400" dirty="0">
                <a:solidFill>
                  <a:srgbClr val="205595"/>
                </a:solidFill>
              </a:rPr>
            </a:br>
            <a:r>
              <a:rPr lang="en-US" sz="2400" dirty="0">
                <a:solidFill>
                  <a:srgbClr val="205595"/>
                </a:solidFill>
              </a:rPr>
              <a:t/>
            </a:r>
            <a:br>
              <a:rPr lang="en-US" sz="2400" dirty="0">
                <a:solidFill>
                  <a:srgbClr val="205595"/>
                </a:solidFill>
              </a:rPr>
            </a:br>
            <a:r>
              <a:rPr lang="en-US" sz="2800" b="1" dirty="0">
                <a:solidFill>
                  <a:srgbClr val="205595"/>
                </a:solidFill>
              </a:rPr>
              <a:t>&gt; 51% of the world’s population now has a mobile phone</a:t>
            </a:r>
          </a:p>
          <a:p>
            <a:pPr>
              <a:buClr>
                <a:srgbClr val="205595"/>
              </a:buClr>
              <a:buSzPct val="100000"/>
              <a:buFont typeface="Arial"/>
              <a:buChar char="•"/>
            </a:pPr>
            <a:r>
              <a:rPr lang="en-US" sz="2400" dirty="0" smtClean="0">
                <a:solidFill>
                  <a:srgbClr val="205595"/>
                </a:solidFill>
              </a:rPr>
              <a:t>Almost </a:t>
            </a:r>
            <a:r>
              <a:rPr lang="en-US" sz="2400" dirty="0">
                <a:solidFill>
                  <a:srgbClr val="205595"/>
                </a:solidFill>
              </a:rPr>
              <a:t>half of the world's internet users live in Asia-</a:t>
            </a:r>
            <a:r>
              <a:rPr lang="en-US" sz="2400" dirty="0" smtClean="0">
                <a:solidFill>
                  <a:srgbClr val="205595"/>
                </a:solidFill>
              </a:rPr>
              <a:t>Pacific</a:t>
            </a:r>
            <a:br>
              <a:rPr lang="en-US" sz="2400" dirty="0" smtClean="0">
                <a:solidFill>
                  <a:srgbClr val="205595"/>
                </a:solidFill>
              </a:rPr>
            </a:br>
            <a:r>
              <a:rPr lang="en-US" sz="2400" dirty="0" smtClean="0">
                <a:solidFill>
                  <a:srgbClr val="205595"/>
                </a:solidFill>
              </a:rPr>
              <a:t/>
            </a:r>
            <a:br>
              <a:rPr lang="en-US" sz="2400" dirty="0" smtClean="0">
                <a:solidFill>
                  <a:srgbClr val="205595"/>
                </a:solidFill>
              </a:rPr>
            </a:br>
            <a:r>
              <a:rPr lang="en-US" sz="2400" dirty="0" smtClean="0">
                <a:solidFill>
                  <a:srgbClr val="205595"/>
                </a:solidFill>
              </a:rPr>
              <a:t>&gt;  That share </a:t>
            </a:r>
            <a:r>
              <a:rPr lang="en-US" sz="2400" dirty="0">
                <a:solidFill>
                  <a:srgbClr val="205595"/>
                </a:solidFill>
              </a:rPr>
              <a:t>is </a:t>
            </a:r>
            <a:r>
              <a:rPr lang="en-US" sz="2400" dirty="0" smtClean="0">
                <a:solidFill>
                  <a:srgbClr val="205595"/>
                </a:solidFill>
              </a:rPr>
              <a:t>increasing</a:t>
            </a:r>
            <a:endParaRPr lang="en-US" sz="2400" dirty="0" smtClean="0">
              <a:solidFill>
                <a:srgbClr val="6F9EC8"/>
              </a:solidFill>
            </a:endParaRPr>
          </a:p>
        </p:txBody>
      </p:sp>
      <p:sp>
        <p:nvSpPr>
          <p:cNvPr id="2" name="Oval 1"/>
          <p:cNvSpPr/>
          <p:nvPr/>
        </p:nvSpPr>
        <p:spPr>
          <a:xfrm>
            <a:off x="923648" y="5103544"/>
            <a:ext cx="9790652" cy="1593414"/>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500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9"/>
          <p:cNvSpPr txBox="1">
            <a:spLocks/>
          </p:cNvSpPr>
          <p:nvPr/>
        </p:nvSpPr>
        <p:spPr>
          <a:xfrm>
            <a:off x="1484265" y="7799760"/>
            <a:ext cx="9946199" cy="818372"/>
          </a:xfrm>
          <a:prstGeom prst="rect">
            <a:avLst/>
          </a:prstGeom>
        </p:spPr>
        <p:txBody>
          <a:bodyPr vert="horz" lIns="109248" tIns="54624" rIns="109248" bIns="54624" rtlCol="0">
            <a:noAutofit/>
          </a:bodyPr>
          <a:lstStyle>
            <a:lvl1pPr marL="228600" indent="-228600"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205595"/>
                </a:solidFill>
                <a:latin typeface="Gotham Medium"/>
                <a:cs typeface="Gotham Medium"/>
              </a:rPr>
              <a:t>Q4. You say you’ve used these sources of news in the last week, which would you say is your MAIN source of news? </a:t>
            </a:r>
            <a:r>
              <a:rPr lang="en-GB" sz="1600" i="1" dirty="0">
                <a:solidFill>
                  <a:srgbClr val="205595"/>
                </a:solidFill>
                <a:latin typeface="Gotham Medium"/>
                <a:cs typeface="Gotham Medium"/>
              </a:rPr>
              <a:t>Base: All who have used news sources in the last week =</a:t>
            </a:r>
            <a:r>
              <a:rPr lang="en-GB" sz="1600" i="1" dirty="0" smtClean="0">
                <a:solidFill>
                  <a:srgbClr val="205595"/>
                </a:solidFill>
                <a:latin typeface="Gotham Medium"/>
                <a:cs typeface="Gotham Medium"/>
              </a:rPr>
              <a:t>23155</a:t>
            </a:r>
            <a:br>
              <a:rPr lang="en-GB" sz="1600" i="1" dirty="0" smtClean="0">
                <a:solidFill>
                  <a:srgbClr val="205595"/>
                </a:solidFill>
                <a:latin typeface="Gotham Medium"/>
                <a:cs typeface="Gotham Medium"/>
              </a:rPr>
            </a:br>
            <a:r>
              <a:rPr lang="en-GB" sz="1600" dirty="0" smtClean="0">
                <a:solidFill>
                  <a:srgbClr val="205595"/>
                </a:solidFill>
              </a:rPr>
              <a:t>Source </a:t>
            </a:r>
            <a:r>
              <a:rPr lang="en-GB" sz="1600" dirty="0">
                <a:solidFill>
                  <a:srgbClr val="205595"/>
                </a:solidFill>
              </a:rPr>
              <a:t>RISJ Digital News Report 2015</a:t>
            </a:r>
          </a:p>
          <a:p>
            <a:pPr marL="0" indent="0">
              <a:buNone/>
            </a:pPr>
            <a:endParaRPr lang="en-GB" sz="1300" i="1" dirty="0">
              <a:latin typeface="Gotham Medium"/>
              <a:cs typeface="Gotham Medium"/>
            </a:endParaRPr>
          </a:p>
        </p:txBody>
      </p:sp>
      <p:pic>
        <p:nvPicPr>
          <p:cNvPr id="7" name="Picture 6" descr="Screenshot 2015-06-14 16.35.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00" y="1940397"/>
            <a:ext cx="11132271" cy="5500503"/>
          </a:xfrm>
          <a:prstGeom prst="rect">
            <a:avLst/>
          </a:prstGeom>
        </p:spPr>
      </p:pic>
      <p:pic>
        <p:nvPicPr>
          <p:cNvPr id="8" name="Picture 7" descr="Screenshot 2015-06-14 16.35.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83008" y="5084192"/>
            <a:ext cx="1011535" cy="2104935"/>
          </a:xfrm>
          <a:prstGeom prst="rect">
            <a:avLst/>
          </a:prstGeom>
        </p:spPr>
      </p:pic>
      <p:sp>
        <p:nvSpPr>
          <p:cNvPr id="9" name="Rounded Rectangle 8"/>
          <p:cNvSpPr/>
          <p:nvPr/>
        </p:nvSpPr>
        <p:spPr>
          <a:xfrm>
            <a:off x="3302136" y="5553531"/>
            <a:ext cx="2099818" cy="1896327"/>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lIns="145664" tIns="72832" rIns="145664" bIns="72832" rtlCol="0" anchor="ctr"/>
          <a:lstStyle/>
          <a:p>
            <a:pPr algn="ctr"/>
            <a:endParaRPr lang="en-US"/>
          </a:p>
        </p:txBody>
      </p:sp>
      <p:sp>
        <p:nvSpPr>
          <p:cNvPr id="13" name="Text Placeholder 1"/>
          <p:cNvSpPr txBox="1">
            <a:spLocks/>
          </p:cNvSpPr>
          <p:nvPr/>
        </p:nvSpPr>
        <p:spPr>
          <a:xfrm>
            <a:off x="647149" y="894537"/>
            <a:ext cx="11172799" cy="798613"/>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gn="ctr">
              <a:lnSpc>
                <a:spcPct val="50000"/>
              </a:lnSpc>
              <a:buFont typeface="Wingdings 2" charset="2"/>
              <a:buNone/>
            </a:pPr>
            <a:r>
              <a:rPr lang="en-US" sz="5400" dirty="0" smtClean="0">
                <a:solidFill>
                  <a:srgbClr val="205595"/>
                </a:solidFill>
                <a:latin typeface="Avenir Heavy"/>
                <a:cs typeface="Avenir Heavy"/>
              </a:rPr>
              <a:t>Main Source of News By Age</a:t>
            </a:r>
            <a:endParaRPr lang="en-US" sz="5400" dirty="0">
              <a:solidFill>
                <a:srgbClr val="205595"/>
              </a:solidFill>
              <a:latin typeface="Avenir Heavy"/>
              <a:cs typeface="Avenir Heavy"/>
            </a:endParaRPr>
          </a:p>
        </p:txBody>
      </p:sp>
    </p:spTree>
    <p:extLst>
      <p:ext uri="{BB962C8B-B14F-4D97-AF65-F5344CB8AC3E}">
        <p14:creationId xmlns:p14="http://schemas.microsoft.com/office/powerpoint/2010/main" val="3700534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1-15 at 9.27.31 PM.png"/>
          <p:cNvPicPr>
            <a:picLocks noChangeAspect="1"/>
          </p:cNvPicPr>
          <p:nvPr/>
        </p:nvPicPr>
        <p:blipFill rotWithShape="1">
          <a:blip r:embed="rId3">
            <a:extLst>
              <a:ext uri="{28A0092B-C50C-407E-A947-70E740481C1C}">
                <a14:useLocalDpi xmlns:a14="http://schemas.microsoft.com/office/drawing/2010/main" val="0"/>
              </a:ext>
            </a:extLst>
          </a:blip>
          <a:srcRect l="20788" r="4468"/>
          <a:stretch/>
        </p:blipFill>
        <p:spPr>
          <a:xfrm>
            <a:off x="-1" y="203178"/>
            <a:ext cx="13003213" cy="9391133"/>
          </a:xfrm>
          <a:prstGeom prst="rect">
            <a:avLst/>
          </a:prstGeom>
        </p:spPr>
      </p:pic>
      <p:pic>
        <p:nvPicPr>
          <p:cNvPr id="6" name="Content Placeholder 3" descr="InstantArticles-Promophoto.jpg"/>
          <p:cNvPicPr>
            <a:picLocks noChangeAspect="1"/>
          </p:cNvPicPr>
          <p:nvPr/>
        </p:nvPicPr>
        <p:blipFill rotWithShape="1">
          <a:blip r:embed="rId4">
            <a:extLst>
              <a:ext uri="{28A0092B-C50C-407E-A947-70E740481C1C}">
                <a14:useLocalDpi xmlns:a14="http://schemas.microsoft.com/office/drawing/2010/main" val="0"/>
              </a:ext>
            </a:extLst>
          </a:blip>
          <a:srcRect l="19184" t="11808" r="18443" b="1661"/>
          <a:stretch/>
        </p:blipFill>
        <p:spPr>
          <a:xfrm>
            <a:off x="8467012" y="728055"/>
            <a:ext cx="4216572" cy="3894244"/>
          </a:xfrm>
          <a:prstGeom prst="rect">
            <a:avLst/>
          </a:prstGeom>
          <a:ln w="12700" cmpd="sng">
            <a:solidFill>
              <a:srgbClr val="20559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38406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1323364" y="441065"/>
            <a:ext cx="10449980" cy="997012"/>
          </a:xfrm>
        </p:spPr>
        <p:txBody>
          <a:bodyPr/>
          <a:lstStyle/>
          <a:p>
            <a:r>
              <a:rPr lang="en-US" sz="5400" dirty="0">
                <a:solidFill>
                  <a:srgbClr val="205595"/>
                </a:solidFill>
                <a:latin typeface="Avenir Heavy"/>
                <a:cs typeface="Avenir Heavy"/>
              </a:rPr>
              <a:t>Who’s In?</a:t>
            </a:r>
          </a:p>
        </p:txBody>
      </p:sp>
      <p:sp>
        <p:nvSpPr>
          <p:cNvPr id="10" name="TextBox 9"/>
          <p:cNvSpPr txBox="1"/>
          <p:nvPr/>
        </p:nvSpPr>
        <p:spPr>
          <a:xfrm>
            <a:off x="-8010166" y="12031847"/>
            <a:ext cx="12158628" cy="1754327"/>
          </a:xfrm>
          <a:prstGeom prst="rect">
            <a:avLst/>
          </a:prstGeom>
          <a:noFill/>
        </p:spPr>
        <p:txBody>
          <a:bodyPr wrap="square" rtlCol="0">
            <a:spAutoFit/>
          </a:bodyPr>
          <a:lstStyle/>
          <a:p>
            <a:r>
              <a:rPr lang="en-US" dirty="0" smtClean="0">
                <a:solidFill>
                  <a:srgbClr val="246BA7"/>
                </a:solidFill>
                <a:latin typeface="Avenir LT Std 35 Light"/>
                <a:cs typeface="Avenir LT Std 35 Light"/>
              </a:rPr>
              <a:t>Billboard</a:t>
            </a:r>
            <a:r>
              <a:rPr lang="en-US" dirty="0">
                <a:solidFill>
                  <a:srgbClr val="246BA7"/>
                </a:solidFill>
                <a:latin typeface="Avenir LT Std 35 Light"/>
                <a:cs typeface="Avenir LT Std 35 Light"/>
              </a:rPr>
              <a:t>, Billy Penn, The Blaze, Bleacher Report, </a:t>
            </a:r>
            <a:r>
              <a:rPr lang="en-US" dirty="0" err="1">
                <a:solidFill>
                  <a:srgbClr val="246BA7"/>
                </a:solidFill>
                <a:latin typeface="Avenir LT Std 35 Light"/>
                <a:cs typeface="Avenir LT Std 35 Light"/>
              </a:rPr>
              <a:t>Breitbart</a:t>
            </a:r>
            <a:r>
              <a:rPr lang="en-US" dirty="0">
                <a:solidFill>
                  <a:srgbClr val="246BA7"/>
                </a:solidFill>
                <a:latin typeface="Avenir LT Std 35 Light"/>
                <a:cs typeface="Avenir LT Std 35 Light"/>
              </a:rPr>
              <a:t>, Brit + Co, Business Insider, Bustle, CBS News, CBS Sports, CNET, Complex, Country Living, Cracked, Daily Dot, E! News, Elite Daily, Entertainment Weekly, Gannett, Good Housekeeping, Fox Sports, Harper’s Bazaar, Hollywood Life, Hollywood Reporter, IJ Review, Little Things, </a:t>
            </a:r>
            <a:r>
              <a:rPr lang="en-US" dirty="0" err="1">
                <a:solidFill>
                  <a:srgbClr val="246BA7"/>
                </a:solidFill>
                <a:latin typeface="Avenir LT Std 35 Light"/>
                <a:cs typeface="Avenir LT Std 35 Light"/>
              </a:rPr>
              <a:t>Mashable</a:t>
            </a:r>
            <a:r>
              <a:rPr lang="en-US" dirty="0">
                <a:solidFill>
                  <a:srgbClr val="246BA7"/>
                </a:solidFill>
                <a:latin typeface="Avenir LT Std 35 Light"/>
                <a:cs typeface="Avenir LT Std 35 Light"/>
              </a:rPr>
              <a:t>, Mental Floss, </a:t>
            </a:r>
            <a:r>
              <a:rPr lang="en-US" dirty="0" err="1">
                <a:solidFill>
                  <a:srgbClr val="246BA7"/>
                </a:solidFill>
                <a:latin typeface="Avenir LT Std 35 Light"/>
                <a:cs typeface="Avenir LT Std 35 Light"/>
              </a:rPr>
              <a:t>mindbodygreen</a:t>
            </a:r>
            <a:r>
              <a:rPr lang="en-US" dirty="0">
                <a:solidFill>
                  <a:srgbClr val="246BA7"/>
                </a:solidFill>
                <a:latin typeface="Avenir LT Std 35 Light"/>
                <a:cs typeface="Avenir LT Std 35 Light"/>
              </a:rPr>
              <a:t>, MLB, </a:t>
            </a:r>
            <a:r>
              <a:rPr lang="en-US" dirty="0" err="1">
                <a:solidFill>
                  <a:srgbClr val="246BA7"/>
                </a:solidFill>
                <a:latin typeface="Avenir LT Std 35 Light"/>
                <a:cs typeface="Avenir LT Std 35 Light"/>
              </a:rPr>
              <a:t>MoviePilot</a:t>
            </a:r>
            <a:r>
              <a:rPr lang="en-US" dirty="0">
                <a:solidFill>
                  <a:srgbClr val="246BA7"/>
                </a:solidFill>
                <a:latin typeface="Avenir LT Std 35 Light"/>
                <a:cs typeface="Avenir LT Std 35 Light"/>
              </a:rPr>
              <a:t>, NBA, NY Post, The Onion, Opposing Views, People, Pop Sugar, Rare, Refinery 29, Rolling Stone, Seventeen, TIME, </a:t>
            </a:r>
            <a:r>
              <a:rPr lang="en-US" dirty="0" err="1">
                <a:solidFill>
                  <a:srgbClr val="246BA7"/>
                </a:solidFill>
                <a:latin typeface="Avenir LT Std 35 Light"/>
                <a:cs typeface="Avenir LT Std 35 Light"/>
              </a:rPr>
              <a:t>Uproxx</a:t>
            </a:r>
            <a:r>
              <a:rPr lang="en-US" dirty="0">
                <a:solidFill>
                  <a:srgbClr val="246BA7"/>
                </a:solidFill>
                <a:latin typeface="Avenir LT Std 35 Light"/>
                <a:cs typeface="Avenir LT Std 35 Light"/>
              </a:rPr>
              <a:t>, US Magazine, USA Today, Variety, The Verge, The Weather Channel.</a:t>
            </a:r>
          </a:p>
        </p:txBody>
      </p:sp>
      <p:sp>
        <p:nvSpPr>
          <p:cNvPr id="11" name="TextBox 10"/>
          <p:cNvSpPr txBox="1"/>
          <p:nvPr/>
        </p:nvSpPr>
        <p:spPr>
          <a:xfrm>
            <a:off x="6880471" y="284077"/>
            <a:ext cx="5728210" cy="8910129"/>
          </a:xfrm>
          <a:prstGeom prst="rect">
            <a:avLst/>
          </a:prstGeom>
          <a:noFill/>
        </p:spPr>
        <p:txBody>
          <a:bodyPr wrap="square" rtlCol="0">
            <a:spAutoFit/>
          </a:bodyPr>
          <a:lstStyle/>
          <a:p>
            <a:pPr>
              <a:lnSpc>
                <a:spcPct val="200000"/>
              </a:lnSpc>
            </a:pPr>
            <a:r>
              <a:rPr lang="en-US" spc="300" dirty="0" smtClean="0">
                <a:solidFill>
                  <a:srgbClr val="246BA7"/>
                </a:solidFill>
                <a:latin typeface="Avenir LT Std 35 Light"/>
                <a:cs typeface="Avenir LT Std 35 Light"/>
              </a:rPr>
              <a:t>Billboard</a:t>
            </a:r>
            <a:r>
              <a:rPr lang="en-US" spc="300" dirty="0">
                <a:solidFill>
                  <a:srgbClr val="246BA7"/>
                </a:solidFill>
                <a:latin typeface="Avenir LT Std 35 Light"/>
                <a:cs typeface="Avenir LT Std 35 Light"/>
              </a:rPr>
              <a:t>, Billy Penn, The Blaze, Bleacher Report, </a:t>
            </a:r>
            <a:r>
              <a:rPr lang="en-US" spc="300" dirty="0" err="1">
                <a:solidFill>
                  <a:srgbClr val="246BA7"/>
                </a:solidFill>
                <a:latin typeface="Avenir LT Std 35 Light"/>
                <a:cs typeface="Avenir LT Std 35 Light"/>
              </a:rPr>
              <a:t>Breitbart</a:t>
            </a:r>
            <a:r>
              <a:rPr lang="en-US" spc="300" dirty="0">
                <a:solidFill>
                  <a:srgbClr val="246BA7"/>
                </a:solidFill>
                <a:latin typeface="Avenir LT Std 35 Light"/>
                <a:cs typeface="Avenir LT Std 35 Light"/>
              </a:rPr>
              <a:t>, Brit + Co, Business Insider, Bustle, CBS News, CBS Sports, CNET, Complex, Country Living, Cracked, Daily Dot, E! News, Elite Daily, Entertainment Weekly, Gannett, Good Housekeeping, Fox Sports, Harper’s Bazaar, Hollywood Life, Hollywood Reporter, IJ Review, Little Things, </a:t>
            </a:r>
            <a:r>
              <a:rPr lang="en-US" spc="300" dirty="0" err="1">
                <a:solidFill>
                  <a:srgbClr val="246BA7"/>
                </a:solidFill>
                <a:latin typeface="Avenir LT Std 35 Light"/>
                <a:cs typeface="Avenir LT Std 35 Light"/>
              </a:rPr>
              <a:t>Mashable</a:t>
            </a:r>
            <a:r>
              <a:rPr lang="en-US" spc="300" dirty="0">
                <a:solidFill>
                  <a:srgbClr val="246BA7"/>
                </a:solidFill>
                <a:latin typeface="Avenir LT Std 35 Light"/>
                <a:cs typeface="Avenir LT Std 35 Light"/>
              </a:rPr>
              <a:t>, Mental Floss, </a:t>
            </a:r>
            <a:r>
              <a:rPr lang="en-US" spc="300" dirty="0" err="1">
                <a:solidFill>
                  <a:srgbClr val="246BA7"/>
                </a:solidFill>
                <a:latin typeface="Avenir LT Std 35 Light"/>
                <a:cs typeface="Avenir LT Std 35 Light"/>
              </a:rPr>
              <a:t>mindbodygreen</a:t>
            </a:r>
            <a:r>
              <a:rPr lang="en-US" spc="300" dirty="0">
                <a:solidFill>
                  <a:srgbClr val="246BA7"/>
                </a:solidFill>
                <a:latin typeface="Avenir LT Std 35 Light"/>
                <a:cs typeface="Avenir LT Std 35 Light"/>
              </a:rPr>
              <a:t>, MLB, </a:t>
            </a:r>
            <a:r>
              <a:rPr lang="en-US" spc="300" dirty="0" err="1">
                <a:solidFill>
                  <a:srgbClr val="246BA7"/>
                </a:solidFill>
                <a:latin typeface="Avenir LT Std 35 Light"/>
                <a:cs typeface="Avenir LT Std 35 Light"/>
              </a:rPr>
              <a:t>MoviePilot</a:t>
            </a:r>
            <a:r>
              <a:rPr lang="en-US" spc="300" dirty="0">
                <a:solidFill>
                  <a:srgbClr val="246BA7"/>
                </a:solidFill>
                <a:latin typeface="Avenir LT Std 35 Light"/>
                <a:cs typeface="Avenir LT Std 35 Light"/>
              </a:rPr>
              <a:t>, NBA, NY Post, The Onion, Opposing Views, People, Pop Sugar, Rare, Refinery 29, Rolling Stone, Seventeen, TIME, </a:t>
            </a:r>
            <a:r>
              <a:rPr lang="en-US" spc="300" dirty="0" err="1">
                <a:solidFill>
                  <a:srgbClr val="246BA7"/>
                </a:solidFill>
                <a:latin typeface="Avenir LT Std 35 Light"/>
                <a:cs typeface="Avenir LT Std 35 Light"/>
              </a:rPr>
              <a:t>Uproxx</a:t>
            </a:r>
            <a:r>
              <a:rPr lang="en-US" spc="300" dirty="0">
                <a:solidFill>
                  <a:srgbClr val="246BA7"/>
                </a:solidFill>
                <a:latin typeface="Avenir LT Std 35 Light"/>
                <a:cs typeface="Avenir LT Std 35 Light"/>
              </a:rPr>
              <a:t>, US Magazine, USA Today, Variety, The Verge, The Weather Channel.</a:t>
            </a:r>
          </a:p>
        </p:txBody>
      </p:sp>
      <p:pic>
        <p:nvPicPr>
          <p:cNvPr id="12" name="Content Placeholder 3" descr="Screen Shot 2015-11-15 at 9.30.34 PM.png"/>
          <p:cNvPicPr>
            <a:picLocks noChangeAspect="1"/>
          </p:cNvPicPr>
          <p:nvPr/>
        </p:nvPicPr>
        <p:blipFill>
          <a:blip r:embed="rId3">
            <a:extLst>
              <a:ext uri="{28A0092B-C50C-407E-A947-70E740481C1C}">
                <a14:useLocalDpi xmlns:a14="http://schemas.microsoft.com/office/drawing/2010/main" val="0"/>
              </a:ext>
            </a:extLst>
          </a:blip>
          <a:srcRect l="3343" r="3343"/>
          <a:stretch>
            <a:fillRect/>
          </a:stretch>
        </p:blipFill>
        <p:spPr>
          <a:xfrm>
            <a:off x="-7151853" y="9602926"/>
            <a:ext cx="4394545" cy="1962665"/>
          </a:xfrm>
          <a:prstGeom prst="rect">
            <a:avLst/>
          </a:prstGeom>
        </p:spPr>
      </p:pic>
      <p:grpSp>
        <p:nvGrpSpPr>
          <p:cNvPr id="24" name="Group 23"/>
          <p:cNvGrpSpPr/>
          <p:nvPr/>
        </p:nvGrpSpPr>
        <p:grpSpPr>
          <a:xfrm>
            <a:off x="401063" y="1804721"/>
            <a:ext cx="6316742" cy="7523688"/>
            <a:chOff x="401063" y="1804721"/>
            <a:chExt cx="6316742" cy="7523688"/>
          </a:xfrm>
        </p:grpSpPr>
        <p:pic>
          <p:nvPicPr>
            <p:cNvPr id="15"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49058" t="19977" r="12950" b="46014"/>
            <a:stretch/>
          </p:blipFill>
          <p:spPr>
            <a:xfrm>
              <a:off x="2372957" y="4528516"/>
              <a:ext cx="4344848" cy="1620908"/>
            </a:xfrm>
            <a:prstGeom prst="rect">
              <a:avLst/>
            </a:prstGeom>
          </p:spPr>
        </p:pic>
        <p:pic>
          <p:nvPicPr>
            <p:cNvPr id="17"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44155" t="49078" r="16100" b="24977"/>
            <a:stretch/>
          </p:blipFill>
          <p:spPr>
            <a:xfrm>
              <a:off x="2038737" y="6934810"/>
              <a:ext cx="4545381" cy="1236568"/>
            </a:xfrm>
            <a:prstGeom prst="rect">
              <a:avLst/>
            </a:prstGeom>
          </p:spPr>
        </p:pic>
        <p:pic>
          <p:nvPicPr>
            <p:cNvPr id="14"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17349" t="21380" r="49481" b="51273"/>
            <a:stretch/>
          </p:blipFill>
          <p:spPr>
            <a:xfrm>
              <a:off x="401064" y="2473139"/>
              <a:ext cx="3793387" cy="1303410"/>
            </a:xfrm>
            <a:prstGeom prst="rect">
              <a:avLst/>
            </a:prstGeom>
          </p:spPr>
        </p:pic>
        <p:pic>
          <p:nvPicPr>
            <p:cNvPr id="16"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29916" t="51532" r="56056" b="26730"/>
            <a:stretch/>
          </p:blipFill>
          <p:spPr>
            <a:xfrm>
              <a:off x="4812755" y="2222483"/>
              <a:ext cx="1604252" cy="1036044"/>
            </a:xfrm>
            <a:prstGeom prst="rect">
              <a:avLst/>
            </a:prstGeom>
          </p:spPr>
        </p:pic>
        <p:pic>
          <p:nvPicPr>
            <p:cNvPr id="18"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3343" t="74322" r="46705"/>
            <a:stretch/>
          </p:blipFill>
          <p:spPr>
            <a:xfrm>
              <a:off x="401063" y="8104538"/>
              <a:ext cx="5712710" cy="1223871"/>
            </a:xfrm>
            <a:prstGeom prst="rect">
              <a:avLst/>
            </a:prstGeom>
          </p:spPr>
        </p:pic>
        <p:pic>
          <p:nvPicPr>
            <p:cNvPr id="19"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73753" t="75373" r="3343"/>
            <a:stretch/>
          </p:blipFill>
          <p:spPr>
            <a:xfrm>
              <a:off x="2105581" y="3609443"/>
              <a:ext cx="2619407" cy="1173740"/>
            </a:xfrm>
            <a:prstGeom prst="rect">
              <a:avLst/>
            </a:prstGeom>
          </p:spPr>
        </p:pic>
        <p:pic>
          <p:nvPicPr>
            <p:cNvPr id="13"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3343" r="54724" b="77134"/>
            <a:stretch/>
          </p:blipFill>
          <p:spPr>
            <a:xfrm>
              <a:off x="635453" y="6195904"/>
              <a:ext cx="4795608" cy="1089823"/>
            </a:xfrm>
            <a:prstGeom prst="rect">
              <a:avLst/>
            </a:prstGeom>
          </p:spPr>
        </p:pic>
        <p:pic>
          <p:nvPicPr>
            <p:cNvPr id="20"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44563" t="6696" r="17884" b="81734"/>
            <a:stretch/>
          </p:blipFill>
          <p:spPr>
            <a:xfrm>
              <a:off x="501330" y="1804721"/>
              <a:ext cx="4294716" cy="551443"/>
            </a:xfrm>
            <a:prstGeom prst="rect">
              <a:avLst/>
            </a:prstGeom>
          </p:spPr>
        </p:pic>
        <p:pic>
          <p:nvPicPr>
            <p:cNvPr id="21"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17495" t="51532" r="69079" b="26730"/>
            <a:stretch/>
          </p:blipFill>
          <p:spPr>
            <a:xfrm>
              <a:off x="403064" y="3995789"/>
              <a:ext cx="1535407" cy="1036044"/>
            </a:xfrm>
            <a:prstGeom prst="rect">
              <a:avLst/>
            </a:prstGeom>
          </p:spPr>
        </p:pic>
        <p:pic>
          <p:nvPicPr>
            <p:cNvPr id="3"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81678" r="3343" b="77484"/>
            <a:stretch/>
          </p:blipFill>
          <p:spPr>
            <a:xfrm>
              <a:off x="451195" y="5209992"/>
              <a:ext cx="1713013" cy="1073112"/>
            </a:xfrm>
            <a:prstGeom prst="rect">
              <a:avLst/>
            </a:prstGeom>
          </p:spPr>
        </p:pic>
        <p:pic>
          <p:nvPicPr>
            <p:cNvPr id="22" name="Content Placeholder 3" descr="Screen Shot 2015-11-15 at 9.30.34 PM.png"/>
            <p:cNvPicPr>
              <a:picLocks noChangeAspect="1"/>
            </p:cNvPicPr>
            <p:nvPr/>
          </p:nvPicPr>
          <p:blipFill rotWithShape="1">
            <a:blip r:embed="rId3">
              <a:extLst>
                <a:ext uri="{28A0092B-C50C-407E-A947-70E740481C1C}">
                  <a14:useLocalDpi xmlns:a14="http://schemas.microsoft.com/office/drawing/2010/main" val="0"/>
                </a:ext>
              </a:extLst>
            </a:blip>
            <a:srcRect l="52858" t="83045" r="26430"/>
            <a:stretch/>
          </p:blipFill>
          <p:spPr>
            <a:xfrm>
              <a:off x="4131819" y="3291947"/>
              <a:ext cx="2368743" cy="808120"/>
            </a:xfrm>
            <a:prstGeom prst="rect">
              <a:avLst/>
            </a:prstGeom>
          </p:spPr>
        </p:pic>
      </p:grpSp>
    </p:spTree>
    <p:extLst>
      <p:ext uri="{BB962C8B-B14F-4D97-AF65-F5344CB8AC3E}">
        <p14:creationId xmlns:p14="http://schemas.microsoft.com/office/powerpoint/2010/main" val="30262010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0" fill="hold"/>
                                        <p:tgtEl>
                                          <p:spTgt spid="11"/>
                                        </p:tgtEl>
                                        <p:attrNameLst>
                                          <p:attrName>ppt_x</p:attrName>
                                        </p:attrNameLst>
                                      </p:cBhvr>
                                      <p:tavLst>
                                        <p:tav tm="0">
                                          <p:val>
                                            <p:strVal val="#ppt_x"/>
                                          </p:val>
                                        </p:tav>
                                        <p:tav tm="100000">
                                          <p:val>
                                            <p:strVal val="#ppt_x"/>
                                          </p:val>
                                        </p:tav>
                                      </p:tavLst>
                                    </p:anim>
                                    <p:anim calcmode="lin" valueType="num">
                                      <p:cBhvr additive="base">
                                        <p:cTn id="8" dur="5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n-with-ph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82881"/>
            <a:ext cx="13003213" cy="6402597"/>
          </a:xfrm>
          <a:prstGeom prst="rect">
            <a:avLst/>
          </a:prstGeom>
        </p:spPr>
      </p:pic>
      <p:sp>
        <p:nvSpPr>
          <p:cNvPr id="7" name="Text Placeholder 1"/>
          <p:cNvSpPr txBox="1">
            <a:spLocks/>
          </p:cNvSpPr>
          <p:nvPr/>
        </p:nvSpPr>
        <p:spPr>
          <a:xfrm>
            <a:off x="647149" y="996126"/>
            <a:ext cx="12356064" cy="1974691"/>
          </a:xfrm>
          <a:prstGeom prst="rect">
            <a:avLst/>
          </a:prstGeom>
        </p:spPr>
        <p:txBody>
          <a:bodyPr/>
          <a:lstStyle>
            <a:lvl1pPr marL="362674" indent="-362674" algn="l" rtl="0" eaLnBrk="1" fontAlgn="base" hangingPunct="1">
              <a:spcBef>
                <a:spcPts val="2871"/>
              </a:spcBef>
              <a:spcAft>
                <a:spcPct val="0"/>
              </a:spcAft>
              <a:buClr>
                <a:srgbClr val="990000"/>
              </a:buClr>
              <a:buSzPct val="80000"/>
              <a:buFont typeface="Wingdings 2" charset="2"/>
              <a:buChar char="¡"/>
              <a:defRPr sz="3800" b="0" i="0" kern="1200">
                <a:solidFill>
                  <a:schemeClr val="bg1"/>
                </a:solidFill>
                <a:latin typeface="Avenir LT Std 35 Light"/>
                <a:ea typeface="ＭＳ Ｐゴシック" charset="-128"/>
                <a:cs typeface="Avenir LT Std 35 Light"/>
              </a:defRPr>
            </a:lvl1pPr>
            <a:lvl2pPr marL="1091575" indent="-362674" algn="l" rtl="0" eaLnBrk="1" fontAlgn="base" hangingPunct="1">
              <a:spcBef>
                <a:spcPts val="953"/>
              </a:spcBef>
              <a:spcAft>
                <a:spcPct val="0"/>
              </a:spcAft>
              <a:buClr>
                <a:schemeClr val="accent1"/>
              </a:buClr>
              <a:buSzPct val="80000"/>
              <a:buFont typeface="Wingdings 2" charset="2"/>
              <a:buChar char="¡"/>
              <a:defRPr sz="3200" b="0" i="0" kern="1200">
                <a:solidFill>
                  <a:schemeClr val="bg1"/>
                </a:solidFill>
                <a:latin typeface="Avenir LT Std 35 Light"/>
                <a:ea typeface="ＭＳ Ｐゴシック" charset="-128"/>
                <a:cs typeface="Avenir LT Std 35 Light"/>
              </a:defRPr>
            </a:lvl2pPr>
            <a:lvl3pPr marL="1644473" indent="-362674" algn="l" rtl="0" eaLnBrk="1" fontAlgn="base" hangingPunct="1">
              <a:spcBef>
                <a:spcPts val="953"/>
              </a:spcBef>
              <a:spcAft>
                <a:spcPct val="0"/>
              </a:spcAft>
              <a:buClr>
                <a:schemeClr val="accent1"/>
              </a:buClr>
              <a:buSzPct val="80000"/>
              <a:buFont typeface="Wingdings 2" charset="2"/>
              <a:buChar char="¡"/>
              <a:defRPr sz="2900" b="0" i="0" kern="1200">
                <a:solidFill>
                  <a:schemeClr val="bg1"/>
                </a:solidFill>
                <a:latin typeface="Avenir LT Std 35 Light"/>
                <a:ea typeface="ＭＳ Ｐゴシック" charset="-128"/>
                <a:cs typeface="Avenir LT Std 35 Light"/>
              </a:defRPr>
            </a:lvl3pPr>
            <a:lvl4pPr marL="2183148" indent="-362674" algn="l" rtl="0" eaLnBrk="1" fontAlgn="base" hangingPunct="1">
              <a:spcBef>
                <a:spcPts val="953"/>
              </a:spcBef>
              <a:spcAft>
                <a:spcPct val="0"/>
              </a:spcAft>
              <a:buClr>
                <a:schemeClr val="accent1"/>
              </a:buClr>
              <a:buSzPct val="80000"/>
              <a:buFont typeface="Wingdings 2" charset="2"/>
              <a:buChar char="¡"/>
              <a:defRPr sz="2500" b="0" i="0" kern="1200">
                <a:solidFill>
                  <a:schemeClr val="bg1"/>
                </a:solidFill>
                <a:latin typeface="Avenir LT Std 35 Light"/>
                <a:ea typeface="ＭＳ Ｐゴシック" charset="-128"/>
                <a:cs typeface="Avenir LT Std 35 Light"/>
              </a:defRPr>
            </a:lvl4pPr>
            <a:lvl5pPr marL="2737824" indent="-362674" algn="l" rtl="0" eaLnBrk="1" fontAlgn="base" hangingPunct="1">
              <a:spcBef>
                <a:spcPts val="953"/>
              </a:spcBef>
              <a:spcAft>
                <a:spcPct val="0"/>
              </a:spcAft>
              <a:buClr>
                <a:schemeClr val="accent1"/>
              </a:buClr>
              <a:buSzPct val="80000"/>
              <a:buFont typeface="Wingdings 2" charset="2"/>
              <a:buChar char="¡"/>
              <a:defRPr kern="1200">
                <a:solidFill>
                  <a:schemeClr val="tx2"/>
                </a:solidFill>
                <a:latin typeface="Avenir LT Std 45 Book"/>
                <a:ea typeface="ＭＳ Ｐゴシック" charset="-128"/>
                <a:cs typeface="Avenir LT Std 45 Book"/>
              </a:defRPr>
            </a:lvl5pPr>
            <a:lvl6pPr marL="4005266"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3349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61725"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89954" indent="-364115" algn="l" defTabSz="1456459" rtl="0" eaLnBrk="1" latinLnBrk="0" hangingPunct="1">
              <a:spcBef>
                <a:spcPct val="20000"/>
              </a:spcBef>
              <a:buFont typeface="Arial" pitchFamily="34" charset="0"/>
              <a:buChar char="•"/>
              <a:defRPr sz="3200" kern="1200">
                <a:solidFill>
                  <a:schemeClr val="tx1"/>
                </a:solidFill>
                <a:latin typeface="+mn-lt"/>
                <a:ea typeface="+mn-ea"/>
                <a:cs typeface="+mn-cs"/>
              </a:defRPr>
            </a:lvl9pPr>
          </a:lstStyle>
          <a:p>
            <a:pPr marL="0" indent="0">
              <a:lnSpc>
                <a:spcPct val="50000"/>
              </a:lnSpc>
              <a:buFont typeface="Wingdings 2" charset="2"/>
              <a:buNone/>
            </a:pPr>
            <a:r>
              <a:rPr lang="en-US" sz="5400" dirty="0" smtClean="0">
                <a:solidFill>
                  <a:srgbClr val="205595"/>
                </a:solidFill>
                <a:latin typeface="Avenir Heavy"/>
                <a:cs typeface="Avenir Heavy"/>
              </a:rPr>
              <a:t>Apple News</a:t>
            </a:r>
            <a:endParaRPr lang="en-US" sz="5400" dirty="0">
              <a:solidFill>
                <a:srgbClr val="205595"/>
              </a:solidFill>
              <a:latin typeface="Avenir Heavy"/>
              <a:cs typeface="Avenir Heavy"/>
            </a:endParaRPr>
          </a:p>
        </p:txBody>
      </p:sp>
      <p:pic>
        <p:nvPicPr>
          <p:cNvPr id="3" name="Picture 2" descr="IMG_369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3681" y="579815"/>
            <a:ext cx="2768910" cy="4914815"/>
          </a:xfrm>
          <a:prstGeom prst="rect">
            <a:avLst/>
          </a:prstGeom>
        </p:spPr>
      </p:pic>
      <p:pic>
        <p:nvPicPr>
          <p:cNvPr id="4" name="Picture 3" descr="IMG_369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0052" y="598585"/>
            <a:ext cx="2761254" cy="4901226"/>
          </a:xfrm>
          <a:prstGeom prst="rect">
            <a:avLst/>
          </a:prstGeom>
        </p:spPr>
      </p:pic>
      <p:pic>
        <p:nvPicPr>
          <p:cNvPr id="5" name="Picture 4" descr="IMG_369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5406" y="558801"/>
            <a:ext cx="2898682" cy="5145160"/>
          </a:xfrm>
          <a:prstGeom prst="rect">
            <a:avLst/>
          </a:prstGeom>
        </p:spPr>
      </p:pic>
    </p:spTree>
    <p:extLst>
      <p:ext uri="{BB962C8B-B14F-4D97-AF65-F5344CB8AC3E}">
        <p14:creationId xmlns:p14="http://schemas.microsoft.com/office/powerpoint/2010/main" val="2760004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1&quot;&gt;&lt;object type=&quot;1&quot; unique_id=&quot;10001&quot;&gt;&lt;object type=&quot;8&quot; unique_id=&quot;717709&quot;&gt;&lt;/object&gt;&lt;object type=&quot;2&quot; unique_id=&quot;717710&quot;&gt;&lt;object type=&quot;3&quot; unique_id=&quot;717711&quot;&gt;&lt;property id=&quot;20148&quot; value=&quot;5&quot;/&gt;&lt;property id=&quot;20300&quot; value=&quot;Slide 1 - &amp;quot;Important Notes about the 16x9 Template&amp;quot;&quot;/&gt;&lt;property id=&quot;20307&quot; value=&quot;272&quot;/&gt;&lt;/object&gt;&lt;object type=&quot;3&quot; unique_id=&quot;717712&quot;&gt;&lt;property id=&quot;20148&quot; value=&quot;5&quot;/&gt;&lt;property id=&quot;20300&quot; value=&quot;Slide 2 - &amp;quot;Adobe Presentation Title&amp;quot;&quot;/&gt;&lt;property id=&quot;20307&quot; value=&quot;274&quot;/&gt;&lt;/object&gt;&lt;object type=&quot;3&quot; unique_id=&quot;717713&quot;&gt;&lt;property id=&quot;20148&quot; value=&quot;5&quot;/&gt;&lt;property id=&quot;20300&quot; value=&quot;Slide 3 - &amp;quot;Standard White Background Bullet Slide&amp;quot;&quot;/&gt;&lt;property id=&quot;20307&quot; value=&quot;271&quot;/&gt;&lt;/object&gt;&lt;object type=&quot;3&quot; unique_id=&quot;717714&quot;&gt;&lt;property id=&quot;20148&quot; value=&quot;5&quot;/&gt;&lt;property id=&quot;20300&quot; value=&quot;Slide 4 - &amp;quot;Properly Using Footers and Page Numbers in PowerPoint 2010&amp;quot;&quot;/&gt;&lt;property id=&quot;20307&quot; value=&quot;275&quot;/&gt;&lt;/object&gt;&lt;object type=&quot;3&quot; unique_id=&quot;717715&quot;&gt;&lt;property id=&quot;20148&quot; value=&quot;5&quot;/&gt;&lt;property id=&quot;20300&quot; value=&quot;Slide 5 - &amp;quot;Using Themes to Convert Old Presentations – PPT2010 on Windows&amp;quot;&quot;/&gt;&lt;property id=&quot;20307&quot; value=&quot;257&quot;/&gt;&lt;/object&gt;&lt;object type=&quot;3&quot; unique_id=&quot;717716&quot;&gt;&lt;property id=&quot;20148&quot; value=&quot;5&quot;/&gt;&lt;property id=&quot;20300&quot; value=&quot;Slide 6 - &amp;quot;Bar Chart&amp;quot;&quot;/&gt;&lt;property id=&quot;20307&quot; value=&quot;260&quot;/&gt;&lt;/object&gt;&lt;object type=&quot;3&quot; unique_id=&quot;717717&quot;&gt;&lt;property id=&quot;20148&quot; value=&quot;5&quot;/&gt;&lt;property id=&quot;20300&quot; value=&quot;Slide 7 - &amp;quot;Pie Chart&amp;quot;&quot;/&gt;&lt;property id=&quot;20307&quot; value=&quot;264&quot;/&gt;&lt;/object&gt;&lt;object type=&quot;3&quot; unique_id=&quot;717718&quot;&gt;&lt;property id=&quot;20148&quot; value=&quot;5&quot;/&gt;&lt;property id=&quot;20300&quot; value=&quot;Slide 8 - &amp;quot;White Content Area Layout&amp;quot;&quot;/&gt;&lt;property id=&quot;20307&quot; value=&quot;265&quot;/&gt;&lt;/object&gt;&lt;object type=&quot;3&quot; unique_id=&quot;717720&quot;&gt;&lt;property id=&quot;20148&quot; value=&quot;5&quot;/&gt;&lt;property id=&quot;20300&quot; value=&quot;Slide 9 - &amp;quot;Black Content Area Layout&amp;quot;&quot;/&gt;&lt;property id=&quot;20307&quot; value=&quot;259&quot;/&gt;&lt;/object&gt;&lt;object type=&quot;3&quot; unique_id=&quot;717721&quot;&gt;&lt;property id=&quot;20148&quot; value=&quot;5&quot;/&gt;&lt;property id=&quot;20300&quot; value=&quot;Slide 10 - &amp;quot;Color Palette&amp;quot;&quot;/&gt;&lt;property id=&quot;20307&quot; value=&quot;267&quot;/&gt;&lt;/object&gt;&lt;object type=&quot;3&quot; unique_id=&quot;717722&quot;&gt;&lt;property id=&quot;20148&quot; value=&quot;5&quot;/&gt;&lt;property id=&quot;20300&quot; value=&quot;Slide 11&quot;/&gt;&lt;property id=&quot;20307&quot; value=&quot;270&quot;/&gt;&lt;/object&gt;&lt;/object&gt;&lt;/object&gt;&lt;/database&gt;"/>
  <p:tag name="SECTOMILLISECCONVERTED" val="1"/>
</p:tagLst>
</file>

<file path=ppt/theme/theme1.xml><?xml version="1.0" encoding="utf-8"?>
<a:theme xmlns:a="http://schemas.openxmlformats.org/drawingml/2006/main" name="1">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24070</TotalTime>
  <Words>1821</Words>
  <Application>Microsoft Macintosh PowerPoint</Application>
  <PresentationFormat>Custom</PresentationFormat>
  <Paragraphs>121</Paragraphs>
  <Slides>14</Slides>
  <Notes>14</Notes>
  <HiddenSlides>1</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Managing Editor Inc. (MEI)</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 Portico overview and case study</dc:title>
  <dc:subject/>
  <dc:creator>Managing Editor Inc. (MEI)</dc:creator>
  <cp:keywords>Portico, DPS, storefronts, entitlement, sales enablement</cp:keywords>
  <dc:description/>
  <cp:lastModifiedBy>Mark Walter</cp:lastModifiedBy>
  <cp:revision>527</cp:revision>
  <cp:lastPrinted>2013-12-02T20:42:17Z</cp:lastPrinted>
  <dcterms:created xsi:type="dcterms:W3CDTF">2014-02-21T16:48:36Z</dcterms:created>
  <dcterms:modified xsi:type="dcterms:W3CDTF">2015-12-10T19:58:45Z</dcterms:modified>
  <cp:category/>
</cp:coreProperties>
</file>