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59" r:id="rId4"/>
    <p:sldId id="262" r:id="rId5"/>
    <p:sldId id="263" r:id="rId6"/>
    <p:sldId id="266" r:id="rId7"/>
    <p:sldId id="267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3F3F"/>
    <a:srgbClr val="5F8A97"/>
    <a:srgbClr val="507580"/>
    <a:srgbClr val="717171"/>
    <a:srgbClr val="B7CBD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71860-AE79-487B-B1A7-298E5641264D}" type="datetimeFigureOut">
              <a:rPr lang="en-US" smtClean="0"/>
              <a:t>5/12/2010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8A485-B9EC-4458-A4B7-7BBE6F50F8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iscprojects.co.in/wordpress/index.html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iscprojects.co.in/wordpress/index.html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iscprojects.co.in/wordpress/index.html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iscprojects.co.in/wordpress/index.html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iscprojects.co.in/wordpress/index.html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rgbClr val="507580"/>
            </a:gs>
            <a:gs pos="50000">
              <a:srgbClr val="5F8A97"/>
            </a:gs>
            <a:gs pos="100000">
              <a:schemeClr val="bg1">
                <a:lumMod val="9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Gilbane Conference 2010, San Francisco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12EC-0AA4-43AA-8B37-6B67A4AF8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Gilbane Conference 2010, San Francisco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12EC-0AA4-43AA-8B37-6B67A4AF80E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4" descr="http://ictoolsforpublishing.com/index_files/logo-new.gif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1773379" cy="914400"/>
          </a:xfrm>
          <a:prstGeom prst="rect">
            <a:avLst/>
          </a:prstGeom>
          <a:noFill/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7315200" cy="914400"/>
          </a:xfrm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Gilbane Conference 2010, San Francisco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12EC-0AA4-43AA-8B37-6B67A4AF8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7391400" cy="914400"/>
          </a:xfrm>
          <a:gradFill flip="none" rotWithShape="1">
            <a:gsLst>
              <a:gs pos="71000">
                <a:schemeClr val="bg1"/>
              </a:gs>
              <a:gs pos="0">
                <a:schemeClr val="bg1">
                  <a:lumMod val="95000"/>
                  <a:alpha val="83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b="1">
                <a:solidFill>
                  <a:srgbClr val="50758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105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Gilbane Conference 2010, San Francisco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12EC-0AA4-43AA-8B37-6B67A4AF80E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4" descr="http://ictoolsforpublishing.com/index_files/logo-new.gif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1773379" cy="914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Gilbane Conference 2010, San Francisco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12EC-0AA4-43AA-8B37-6B67A4AF8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672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2672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Gilbane Conference 2010, San Francisco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12EC-0AA4-43AA-8B37-6B67A4AF80E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4" descr="http://ictoolsforpublishing.com/index_files/logo-new.gif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1773379" cy="914400"/>
          </a:xfrm>
          <a:prstGeom prst="rect">
            <a:avLst/>
          </a:prstGeom>
          <a:noFill/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7315200" cy="914400"/>
          </a:xfrm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143000"/>
            <a:ext cx="4268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828800"/>
            <a:ext cx="4268788" cy="42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143000"/>
            <a:ext cx="4267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270375" cy="42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Gilbane Conference 2010, San Francisco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12EC-0AA4-43AA-8B37-6B67A4AF80E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4" descr="http://ictoolsforpublishing.com/index_files/logo-new.gif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1773379" cy="914400"/>
          </a:xfrm>
          <a:prstGeom prst="rect">
            <a:avLst/>
          </a:prstGeom>
          <a:noFill/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7315200" cy="914400"/>
          </a:xfrm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Gilbane Conference 2010, San Francisco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12EC-0AA4-43AA-8B37-6B67A4AF80E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4" descr="http://ictoolsforpublishing.com/index_files/logo-new.gif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1773379" cy="914400"/>
          </a:xfrm>
          <a:prstGeom prst="rect">
            <a:avLst/>
          </a:prstGeom>
          <a:noFill/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7315200" cy="914400"/>
          </a:xfrm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Gilbane Conference 2010, San Francisco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12EC-0AA4-43AA-8B37-6B67A4AF8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Gilbane Conference 2010, San Francisco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12EC-0AA4-43AA-8B37-6B67A4AF8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Gilbane Conference 2010, San Francisco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12EC-0AA4-43AA-8B37-6B67A4AF8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07580"/>
            </a:gs>
            <a:gs pos="50000">
              <a:srgbClr val="5F8A97"/>
            </a:gs>
            <a:gs pos="100000">
              <a:schemeClr val="bg1">
                <a:lumMod val="9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5/20/2010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Gilbane Conference 2010, San Francisco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A12EC-0AA4-43AA-8B37-6B67A4AF8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cprojects.co.in/wordpress/index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07580"/>
            </a:gs>
            <a:gs pos="50000">
              <a:srgbClr val="5F8A97"/>
            </a:gs>
            <a:gs pos="100000">
              <a:schemeClr val="bg1">
                <a:lumMod val="9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2438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Beyond Structural Markup</a:t>
            </a:r>
            <a:b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- </a:t>
            </a: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Practical Approaches </a:t>
            </a: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to </a:t>
            </a: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Semantic Markup -</a:t>
            </a:r>
            <a:b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San Francisco, May 20</a:t>
            </a:r>
            <a:r>
              <a:rPr lang="en-US" sz="2000" b="1" baseline="30000" dirty="0" smtClean="0">
                <a:solidFill>
                  <a:schemeClr val="bg1">
                    <a:lumMod val="95000"/>
                  </a:schemeClr>
                </a:solidFill>
              </a:rPr>
              <a:t>th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 2010</a:t>
            </a:r>
            <a:endParaRPr lang="en-US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9144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3F3F3F"/>
                </a:solidFill>
              </a:rPr>
              <a:t>Marc Haines</a:t>
            </a:r>
          </a:p>
          <a:p>
            <a:r>
              <a:rPr lang="en-US" sz="2000" b="1" dirty="0" smtClean="0">
                <a:solidFill>
                  <a:srgbClr val="3F3F3F"/>
                </a:solidFill>
              </a:rPr>
              <a:t>Senior Architect, Ictect Inc.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2057400"/>
            <a:ext cx="64008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7CBD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Semantic Technologies</a:t>
            </a:r>
          </a:p>
        </p:txBody>
      </p:sp>
      <p:pic>
        <p:nvPicPr>
          <p:cNvPr id="9218" name="Picture 2" descr="http://gilbane.com/banners/gilbanesf10_468x60.png">
            <a:hlinkClick r:id=""/>
          </p:cNvPr>
          <p:cNvPicPr>
            <a:picLocks noChangeAspect="1" noChangeArrowheads="1"/>
          </p:cNvPicPr>
          <p:nvPr/>
        </p:nvPicPr>
        <p:blipFill>
          <a:blip r:embed="rId2" cstate="print"/>
          <a:srcRect r="65812"/>
          <a:stretch>
            <a:fillRect/>
          </a:stretch>
        </p:blipFill>
        <p:spPr bwMode="auto">
          <a:xfrm>
            <a:off x="3581400" y="1066800"/>
            <a:ext cx="1905000" cy="714376"/>
          </a:xfrm>
          <a:prstGeom prst="rect">
            <a:avLst/>
          </a:prstGeom>
          <a:noFill/>
        </p:spPr>
      </p:pic>
      <p:pic>
        <p:nvPicPr>
          <p:cNvPr id="9222" name="Picture 6" descr="http://ictoolsforpublishing.com/index_files/logo-new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28800" cy="942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Structural Markup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Structural Markup</a:t>
            </a:r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12EC-0AA4-43AA-8B37-6B67A4AF80E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Gilbane Conference 2010, San Francisco</a:t>
            </a:r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76400"/>
            <a:ext cx="6781800" cy="467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Structural Markup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Semantic Markup Approach</a:t>
            </a:r>
            <a:endParaRPr lang="en-US" dirty="0" smtClean="0"/>
          </a:p>
          <a:p>
            <a:pPr lvl="1"/>
            <a:r>
              <a:rPr lang="en-US" dirty="0" smtClean="0"/>
              <a:t>Knowledge about content is gained incrementally  through enhancement of context</a:t>
            </a:r>
          </a:p>
          <a:p>
            <a:pPr lvl="1">
              <a:buNone/>
            </a:pPr>
            <a:endParaRPr lang="en-US" sz="1400" dirty="0" smtClean="0"/>
          </a:p>
          <a:p>
            <a:pPr lvl="2"/>
            <a:r>
              <a:rPr lang="en-US" sz="3200" dirty="0" smtClean="0"/>
              <a:t>Leverage </a:t>
            </a:r>
            <a:r>
              <a:rPr lang="en-US" sz="3200" dirty="0" smtClean="0"/>
              <a:t>structural </a:t>
            </a:r>
            <a:r>
              <a:rPr lang="en-US" sz="3200" dirty="0" smtClean="0"/>
              <a:t>context</a:t>
            </a:r>
          </a:p>
          <a:p>
            <a:pPr lvl="2"/>
            <a:endParaRPr lang="en-US" sz="3200" dirty="0" smtClean="0"/>
          </a:p>
          <a:p>
            <a:pPr lvl="2"/>
            <a:r>
              <a:rPr lang="en-US" sz="3200" dirty="0" smtClean="0"/>
              <a:t>Iteratively add inline “semantic” elements</a:t>
            </a:r>
          </a:p>
          <a:p>
            <a:pPr lvl="2"/>
            <a:endParaRPr lang="en-US" sz="3200" dirty="0" smtClean="0"/>
          </a:p>
          <a:p>
            <a:pPr lvl="2"/>
            <a:r>
              <a:rPr lang="en-US" sz="3200" dirty="0" smtClean="0"/>
              <a:t>Iteratively </a:t>
            </a:r>
            <a:r>
              <a:rPr lang="en-US" sz="3200" dirty="0" smtClean="0"/>
              <a:t>complete attributes of elements</a:t>
            </a:r>
          </a:p>
          <a:p>
            <a:pPr lvl="3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12EC-0AA4-43AA-8B37-6B67A4AF80E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Gilbane Conference 2010, San Francisco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Structural Markup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Iterative semantic tagging approach</a:t>
            </a:r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81200"/>
            <a:ext cx="85979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914400" y="2057400"/>
            <a:ext cx="1200329" cy="646331"/>
          </a:xfrm>
          <a:prstGeom prst="rect">
            <a:avLst/>
          </a:prstGeom>
          <a:solidFill>
            <a:schemeClr val="bg1">
              <a:alpha val="49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 smtClean="0"/>
              <a:t>Raw </a:t>
            </a:r>
          </a:p>
          <a:p>
            <a:r>
              <a:rPr lang="en-US" i="1" dirty="0" smtClean="0"/>
              <a:t>Document 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048000"/>
            <a:ext cx="84672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3505200" y="3048000"/>
            <a:ext cx="1157689" cy="615553"/>
          </a:xfrm>
          <a:prstGeom prst="rect">
            <a:avLst/>
          </a:prstGeom>
          <a:solidFill>
            <a:schemeClr val="bg1">
              <a:alpha val="49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 smtClean="0"/>
              <a:t>Structural </a:t>
            </a:r>
          </a:p>
          <a:p>
            <a:r>
              <a:rPr lang="en-US" sz="1600" i="1" dirty="0" smtClean="0"/>
              <a:t>Markup</a:t>
            </a:r>
            <a:endParaRPr lang="en-US" sz="1600" i="1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343400"/>
            <a:ext cx="84672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3581400" y="4419600"/>
            <a:ext cx="1043234" cy="615553"/>
          </a:xfrm>
          <a:prstGeom prst="rect">
            <a:avLst/>
          </a:prstGeom>
          <a:solidFill>
            <a:schemeClr val="bg1">
              <a:alpha val="49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 smtClean="0"/>
              <a:t>Semantic</a:t>
            </a:r>
          </a:p>
          <a:p>
            <a:r>
              <a:rPr lang="en-US" sz="1600" i="1" dirty="0" smtClean="0"/>
              <a:t>Markup</a:t>
            </a:r>
            <a:endParaRPr lang="en-US" sz="1600" i="1" dirty="0"/>
          </a:p>
        </p:txBody>
      </p:sp>
      <p:sp>
        <p:nvSpPr>
          <p:cNvPr id="38" name="Bent Arrow 37"/>
          <p:cNvSpPr/>
          <p:nvPr/>
        </p:nvSpPr>
        <p:spPr>
          <a:xfrm rot="5400000">
            <a:off x="2857500" y="1638300"/>
            <a:ext cx="533400" cy="1981200"/>
          </a:xfrm>
          <a:prstGeom prst="bentArrow">
            <a:avLst>
              <a:gd name="adj1" fmla="val 25000"/>
              <a:gd name="adj2" fmla="val 34769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 rot="5400000">
            <a:off x="3695700" y="39243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urved Down Arrow 40"/>
          <p:cNvSpPr/>
          <p:nvPr/>
        </p:nvSpPr>
        <p:spPr>
          <a:xfrm rot="16200000">
            <a:off x="2609850" y="3105150"/>
            <a:ext cx="800100" cy="533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Curved Down Arrow 41"/>
          <p:cNvSpPr/>
          <p:nvPr/>
        </p:nvSpPr>
        <p:spPr>
          <a:xfrm rot="16200000">
            <a:off x="2609850" y="4400550"/>
            <a:ext cx="800100" cy="533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Curved Down Arrow 42"/>
          <p:cNvSpPr/>
          <p:nvPr/>
        </p:nvSpPr>
        <p:spPr>
          <a:xfrm rot="16200000">
            <a:off x="1257300" y="3771900"/>
            <a:ext cx="2133600" cy="533400"/>
          </a:xfrm>
          <a:prstGeom prst="curved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Trapezoid 46"/>
          <p:cNvSpPr/>
          <p:nvPr/>
        </p:nvSpPr>
        <p:spPr>
          <a:xfrm rot="16200000">
            <a:off x="5105400" y="4191000"/>
            <a:ext cx="2362200" cy="990600"/>
          </a:xfrm>
          <a:prstGeom prst="trapezoid">
            <a:avLst>
              <a:gd name="adj" fmla="val 10390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3429000"/>
            <a:ext cx="699583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6629400" y="3581400"/>
            <a:ext cx="1083951" cy="646331"/>
          </a:xfrm>
          <a:prstGeom prst="rect">
            <a:avLst/>
          </a:prstGeom>
          <a:solidFill>
            <a:schemeClr val="bg1">
              <a:alpha val="38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 smtClean="0"/>
              <a:t>Published</a:t>
            </a:r>
          </a:p>
          <a:p>
            <a:r>
              <a:rPr lang="en-US" i="1" dirty="0" smtClean="0"/>
              <a:t>Content</a:t>
            </a:r>
            <a:endParaRPr lang="en-US" i="1" dirty="0"/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4419600"/>
            <a:ext cx="699583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6629400" y="4572000"/>
            <a:ext cx="1083951" cy="646331"/>
          </a:xfrm>
          <a:prstGeom prst="rect">
            <a:avLst/>
          </a:prstGeom>
          <a:solidFill>
            <a:schemeClr val="bg1">
              <a:alpha val="38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 smtClean="0"/>
              <a:t>Published</a:t>
            </a:r>
          </a:p>
          <a:p>
            <a:r>
              <a:rPr lang="en-US" i="1" dirty="0" smtClean="0"/>
              <a:t>Content</a:t>
            </a:r>
            <a:endParaRPr lang="en-US" i="1" dirty="0"/>
          </a:p>
        </p:txBody>
      </p:sp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5334000"/>
            <a:ext cx="699583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TextBox 24"/>
          <p:cNvSpPr txBox="1"/>
          <p:nvPr/>
        </p:nvSpPr>
        <p:spPr>
          <a:xfrm>
            <a:off x="6629400" y="5486400"/>
            <a:ext cx="1083951" cy="646331"/>
          </a:xfrm>
          <a:prstGeom prst="rect">
            <a:avLst/>
          </a:prstGeom>
          <a:solidFill>
            <a:schemeClr val="bg1">
              <a:alpha val="38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 smtClean="0"/>
              <a:t>Published</a:t>
            </a:r>
          </a:p>
          <a:p>
            <a:r>
              <a:rPr lang="en-US" i="1" dirty="0" smtClean="0"/>
              <a:t>Content</a:t>
            </a:r>
            <a:endParaRPr lang="en-US" i="1" dirty="0"/>
          </a:p>
        </p:txBody>
      </p:sp>
      <p:sp>
        <p:nvSpPr>
          <p:cNvPr id="44" name="Right Arrow 43"/>
          <p:cNvSpPr/>
          <p:nvPr/>
        </p:nvSpPr>
        <p:spPr>
          <a:xfrm>
            <a:off x="4572000" y="4572000"/>
            <a:ext cx="1371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5/20/2010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12EC-0AA4-43AA-8B37-6B67A4AF80E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Gilbane Conference 2010, San Francisco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Structural Markup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Applications: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Financial Footnotes in SEC Filings</a:t>
            </a:r>
          </a:p>
          <a:p>
            <a:pPr lvl="2"/>
            <a:r>
              <a:rPr lang="en-US" dirty="0" smtClean="0"/>
              <a:t>Markup of narrativ</a:t>
            </a:r>
            <a:r>
              <a:rPr lang="en-US" dirty="0" smtClean="0"/>
              <a:t>e in footnotes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Healthcare</a:t>
            </a:r>
          </a:p>
          <a:p>
            <a:pPr lvl="2"/>
            <a:r>
              <a:rPr lang="en-US" dirty="0" smtClean="0"/>
              <a:t>Markup </a:t>
            </a:r>
            <a:r>
              <a:rPr lang="en-US" dirty="0" smtClean="0"/>
              <a:t>of narrative in d</a:t>
            </a:r>
            <a:r>
              <a:rPr lang="en-US" dirty="0" smtClean="0"/>
              <a:t>ischarge </a:t>
            </a:r>
            <a:r>
              <a:rPr lang="en-US" dirty="0" smtClean="0"/>
              <a:t>s</a:t>
            </a:r>
            <a:r>
              <a:rPr lang="en-US" dirty="0" smtClean="0"/>
              <a:t>ummaries</a:t>
            </a:r>
          </a:p>
          <a:p>
            <a:pPr lvl="1"/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12EC-0AA4-43AA-8B37-6B67A4AF80E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Gilbane Conference 2010, San Francisco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Structural Markup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Applications: </a:t>
            </a:r>
          </a:p>
          <a:p>
            <a:pPr lvl="1"/>
            <a:r>
              <a:rPr lang="en-US" dirty="0" smtClean="0"/>
              <a:t>Healthcare</a:t>
            </a:r>
            <a:endParaRPr lang="en-US" dirty="0" smtClean="0"/>
          </a:p>
          <a:p>
            <a:pPr lvl="2"/>
            <a:r>
              <a:rPr lang="en-US" dirty="0" smtClean="0"/>
              <a:t>Markup of narrative in discharge summaries</a:t>
            </a:r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5/20/2010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12EC-0AA4-43AA-8B37-6B67A4AF80E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Gilbane Conference 2010, San Francisco</a:t>
            </a:r>
            <a:endParaRPr lang="en-US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819400"/>
            <a:ext cx="5905500" cy="121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352800"/>
            <a:ext cx="5743575" cy="2228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4495800"/>
            <a:ext cx="5800725" cy="17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152400" y="2819400"/>
            <a:ext cx="1281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Raw document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6800" y="4191000"/>
            <a:ext cx="942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Structural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Markup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33600" y="5715000"/>
            <a:ext cx="856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Semantic</a:t>
            </a:r>
          </a:p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Markup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0" y="6019800"/>
            <a:ext cx="259487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Attributed with ICD codes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6" idx="1"/>
          </p:cNvCxnSpPr>
          <p:nvPr/>
        </p:nvCxnSpPr>
        <p:spPr>
          <a:xfrm rot="10800000">
            <a:off x="4800600" y="5638800"/>
            <a:ext cx="1295400" cy="5656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/>
      <p:bldP spid="13" grpId="0"/>
      <p:bldP spid="15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Structural Markup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Healthcare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5/20/2010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12EC-0AA4-43AA-8B37-6B67A4AF80E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Gilbane Conference 2010, San Francisco</a:t>
            </a:r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105400" y="2362200"/>
            <a:ext cx="685800" cy="3048000"/>
          </a:xfrm>
          <a:prstGeom prst="downArrow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447800"/>
            <a:ext cx="8153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lowchart: Magnetic Disk 8"/>
          <p:cNvSpPr/>
          <p:nvPr/>
        </p:nvSpPr>
        <p:spPr>
          <a:xfrm>
            <a:off x="7391400" y="2667000"/>
            <a:ext cx="1600200" cy="1066800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ICD-10</a:t>
            </a:r>
          </a:p>
          <a:p>
            <a:pPr algn="ctr"/>
            <a:r>
              <a:rPr lang="en-US" dirty="0" smtClean="0"/>
              <a:t>/ SNOMED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572000" y="3505200"/>
            <a:ext cx="1447800" cy="9906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61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icTools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for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HealthCare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Flowchart: Magnetic Disk 10"/>
          <p:cNvSpPr/>
          <p:nvPr/>
        </p:nvSpPr>
        <p:spPr>
          <a:xfrm>
            <a:off x="3962400" y="5334000"/>
            <a:ext cx="2819400" cy="914400"/>
          </a:xfrm>
          <a:prstGeom prst="flowChartMagneticDis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Content Repository</a:t>
            </a:r>
            <a:endParaRPr lang="en-US" b="1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505200"/>
            <a:ext cx="1447800" cy="1172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209800"/>
            <a:ext cx="1447800" cy="1094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2514600" y="2895600"/>
            <a:ext cx="736099" cy="369332"/>
          </a:xfrm>
          <a:prstGeom prst="rect">
            <a:avLst/>
          </a:prstGeom>
          <a:solidFill>
            <a:schemeClr val="bg1">
              <a:alpha val="38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 smtClean="0"/>
              <a:t>Word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2438400" y="3962400"/>
            <a:ext cx="964699" cy="646331"/>
          </a:xfrm>
          <a:prstGeom prst="rect">
            <a:avLst/>
          </a:prstGeom>
          <a:solidFill>
            <a:schemeClr val="bg1">
              <a:alpha val="3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i="1" dirty="0" smtClean="0"/>
              <a:t>Word + XML</a:t>
            </a:r>
            <a:endParaRPr lang="en-US" i="1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7391400" y="3962400"/>
            <a:ext cx="1600200" cy="1066800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Hospital </a:t>
            </a:r>
            <a:br>
              <a:rPr lang="en-US" dirty="0" smtClean="0"/>
            </a:br>
            <a:r>
              <a:rPr lang="en-US" dirty="0" smtClean="0"/>
              <a:t>Info.  Sys.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019800" y="3505200"/>
            <a:ext cx="304800" cy="990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7086600" y="2743200"/>
            <a:ext cx="3048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7086600" y="4038600"/>
            <a:ext cx="3048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4953000"/>
            <a:ext cx="1143000" cy="1041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2133600" y="5334000"/>
            <a:ext cx="1371600" cy="646331"/>
          </a:xfrm>
          <a:prstGeom prst="rect">
            <a:avLst/>
          </a:prstGeom>
          <a:solidFill>
            <a:schemeClr val="bg1">
              <a:alpha val="3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i="1" dirty="0" smtClean="0"/>
              <a:t>XML</a:t>
            </a:r>
          </a:p>
          <a:p>
            <a:r>
              <a:rPr lang="en-US" i="1" dirty="0" smtClean="0"/>
              <a:t>(e.g., HL7)</a:t>
            </a:r>
            <a:endParaRPr lang="en-US" i="1" dirty="0"/>
          </a:p>
        </p:txBody>
      </p:sp>
      <p:cxnSp>
        <p:nvCxnSpPr>
          <p:cNvPr id="22" name="Straight Arrow Connector 21"/>
          <p:cNvCxnSpPr>
            <a:stCxn id="17" idx="3"/>
            <a:endCxn id="18" idx="1"/>
          </p:cNvCxnSpPr>
          <p:nvPr/>
        </p:nvCxnSpPr>
        <p:spPr>
          <a:xfrm flipV="1">
            <a:off x="6324600" y="3200400"/>
            <a:ext cx="762000" cy="8001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7" idx="3"/>
            <a:endCxn id="19" idx="1"/>
          </p:cNvCxnSpPr>
          <p:nvPr/>
        </p:nvCxnSpPr>
        <p:spPr>
          <a:xfrm>
            <a:off x="6324600" y="4000500"/>
            <a:ext cx="762000" cy="4953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934200" y="1905000"/>
            <a:ext cx="16723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Medical Information</a:t>
            </a:r>
          </a:p>
          <a:p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Services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 flipH="1" flipV="1">
            <a:off x="7086600" y="2590800"/>
            <a:ext cx="3048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505200" y="4343400"/>
            <a:ext cx="167640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429000" y="4876800"/>
            <a:ext cx="175260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505200" y="2667000"/>
            <a:ext cx="1676400" cy="228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hape 28"/>
          <p:cNvCxnSpPr>
            <a:stCxn id="11" idx="4"/>
            <a:endCxn id="16" idx="3"/>
          </p:cNvCxnSpPr>
          <p:nvPr/>
        </p:nvCxnSpPr>
        <p:spPr>
          <a:xfrm flipV="1">
            <a:off x="6781800" y="5029200"/>
            <a:ext cx="1409700" cy="7620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Structural Markup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000" b="1" dirty="0" smtClean="0"/>
              <a:t>Thank You</a:t>
            </a:r>
            <a:endParaRPr lang="en-US" sz="6000" b="1" dirty="0" smtClean="0"/>
          </a:p>
          <a:p>
            <a:pPr lvl="3">
              <a:buNone/>
            </a:pPr>
            <a:endParaRPr lang="en-US" dirty="0" smtClean="0"/>
          </a:p>
          <a:p>
            <a:pPr lvl="1" algn="ctr">
              <a:buNone/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Marc Haines</a:t>
            </a:r>
          </a:p>
          <a:p>
            <a:pPr lvl="1" algn="ctr">
              <a:buNone/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m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arc.haines@ictect.com</a:t>
            </a:r>
            <a:endParaRPr lang="en-US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12EC-0AA4-43AA-8B37-6B67A4AF80E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Gilbane Conference 2010, San Francisco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204</Words>
  <Application>Microsoft Office PowerPoint</Application>
  <PresentationFormat>On-screen Show (4:3)</PresentationFormat>
  <Paragraphs>98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Beyond Structural Markup - Practical Approaches to Semantic Markup -  San Francisco, May 20th 2010</vt:lpstr>
      <vt:lpstr>Beyond Structural Markup</vt:lpstr>
      <vt:lpstr>Beyond Structural Markup</vt:lpstr>
      <vt:lpstr>Beyond Structural Markup</vt:lpstr>
      <vt:lpstr>Beyond Structural Markup</vt:lpstr>
      <vt:lpstr>Beyond Structural Markup</vt:lpstr>
      <vt:lpstr>Beyond Structural Markup</vt:lpstr>
      <vt:lpstr>Beyond Structural Markup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Gilbane Conference</dc:title>
  <dc:creator>Marc Haines</dc:creator>
  <cp:keywords>conference</cp:keywords>
  <cp:lastModifiedBy>icTools for Publishing</cp:lastModifiedBy>
  <cp:revision>41</cp:revision>
  <dcterms:created xsi:type="dcterms:W3CDTF">2010-04-23T21:37:57Z</dcterms:created>
  <dcterms:modified xsi:type="dcterms:W3CDTF">2010-05-12T19:43:57Z</dcterms:modified>
</cp:coreProperties>
</file>