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259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55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tags/tag280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61" r:id="rId3"/>
    <p:sldId id="262" r:id="rId4"/>
    <p:sldId id="263" r:id="rId5"/>
    <p:sldId id="264" r:id="rId6"/>
    <p:sldId id="265" r:id="rId7"/>
    <p:sldId id="258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D6F"/>
    <a:srgbClr val="FED998"/>
    <a:srgbClr val="DB8BD5"/>
    <a:srgbClr val="008080"/>
    <a:srgbClr val="5DBA00"/>
    <a:srgbClr val="FF6600"/>
    <a:srgbClr val="FF0000"/>
    <a:srgbClr val="AC00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F391AC0-34D2-481E-BE0B-29A2C0E9AC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C33A642-F8EC-4698-A1D4-CAA28B0422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6323" name="Notes Placeholder 2"/>
          <p:cNvSpPr txBox="1">
            <a:spLocks/>
          </p:cNvSpPr>
          <p:nvPr/>
        </p:nvSpPr>
        <p:spPr bwMode="auto">
          <a:xfrm>
            <a:off x="3577818" y="4342777"/>
            <a:ext cx="2743820" cy="411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500709" y="4190496"/>
            <a:ext cx="2963946" cy="181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84" tIns="44792" rIns="89584" bIns="44792" anchor="ctr">
            <a:spAutoFit/>
          </a:bodyPr>
          <a:lstStyle/>
          <a:p>
            <a:r>
              <a:rPr lang="en-US" sz="800" b="1" dirty="0">
                <a:cs typeface="Arial" charset="0"/>
              </a:rPr>
              <a:t>Script</a:t>
            </a:r>
          </a:p>
          <a:p>
            <a:endParaRPr lang="en-US" sz="800" dirty="0">
              <a:cs typeface="Arial" charset="0"/>
            </a:endParaRPr>
          </a:p>
          <a:p>
            <a:r>
              <a:rPr lang="en-US" sz="800" dirty="0">
                <a:cs typeface="Arial" charset="0"/>
              </a:rPr>
              <a:t>We start with a quote, not from Philips, but from Price Waterhouse Coopers, the largest professional services company worldwide. It reads, “Healthcare is a people business.”</a:t>
            </a:r>
          </a:p>
          <a:p>
            <a:r>
              <a:rPr lang="en-US" sz="800" dirty="0">
                <a:cs typeface="Arial" charset="0"/>
              </a:rPr>
              <a:t> </a:t>
            </a:r>
          </a:p>
          <a:p>
            <a:r>
              <a:rPr lang="en-US" sz="800" dirty="0">
                <a:cs typeface="Arial" charset="0"/>
              </a:rPr>
              <a:t>Now to us, that may seem obvious, but when you look at the challenges in healthcare today, it is apparent that we sometimes forget that healthcare is about a patient, who needs help, and a care provider who is trying to deliver the best care.</a:t>
            </a:r>
          </a:p>
          <a:p>
            <a:r>
              <a:rPr lang="en-US" sz="800" dirty="0">
                <a:cs typeface="Arial" charset="0"/>
              </a:rPr>
              <a:t> </a:t>
            </a:r>
          </a:p>
          <a:p>
            <a:r>
              <a:rPr lang="en-US" sz="800" dirty="0">
                <a:cs typeface="Arial" charset="0"/>
              </a:rPr>
              <a:t>At Philips, this insight drives everything we do.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8371" name="Rectangle 3"/>
          <p:cNvSpPr txBox="1">
            <a:spLocks noChangeArrowheads="1"/>
          </p:cNvSpPr>
          <p:nvPr/>
        </p:nvSpPr>
        <p:spPr bwMode="auto">
          <a:xfrm>
            <a:off x="565816" y="4230504"/>
            <a:ext cx="2838381" cy="36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/>
          <a:lstStyle/>
          <a:p>
            <a:pPr eaLnBrk="0" hangingPunct="0"/>
            <a:r>
              <a:rPr lang="en-US" sz="800" b="1" dirty="0">
                <a:solidFill>
                  <a:schemeClr val="tx1"/>
                </a:solidFill>
                <a:cs typeface="Arial" charset="0"/>
              </a:rPr>
              <a:t>Script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So, to start, it’s important to realize that Philips is unique in its focus on health and well-being. 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As a company, we are fundamentally different than our competitors in our exclusive focus on health and well-being.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The way we’re structured reflects this. Healthcare is a core part of our business. It’s not buried in industrial infrastructure or some other place deep in the company. It’s one of our three core businesses. 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And since Philips has a strong consumer business, we interact with millions of customers and millions of consumers every day who watch Philips televisions, use our toothbrushes and have switched to our energy efficient lighting. 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In this process, we learn how people interact with technology. How lighting and environment can affect people’s health and well-being. And we pull this all together to deliver meaningful innovation and improve people’s lives.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Philips has been a leader in healthcare for over 100 years ago.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And we are a technology leader in driving major advances in technology with over 50,000 patents in our name. </a:t>
            </a:r>
          </a:p>
          <a:p>
            <a:pPr eaLnBrk="0" hangingPunct="0"/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eaLnBrk="0" hangingPunct="0"/>
            <a:r>
              <a:rPr lang="en-US" sz="800" dirty="0">
                <a:solidFill>
                  <a:schemeClr val="tx1"/>
                </a:solidFill>
                <a:cs typeface="Arial" charset="0"/>
              </a:rPr>
              <a:t>Philips is large and growing, both organically and via acquisitions, with sales of 23.2 billion Euro in 2009, which translates to roughly $31.7 billion. </a:t>
            </a:r>
          </a:p>
        </p:txBody>
      </p:sp>
      <p:sp>
        <p:nvSpPr>
          <p:cNvPr id="58372" name="Rectangle 3"/>
          <p:cNvSpPr txBox="1">
            <a:spLocks noChangeArrowheads="1"/>
          </p:cNvSpPr>
          <p:nvPr/>
        </p:nvSpPr>
        <p:spPr bwMode="auto">
          <a:xfrm>
            <a:off x="3487907" y="4205555"/>
            <a:ext cx="2839931" cy="363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/>
          <a:lstStyle/>
          <a:p>
            <a:pPr eaLnBrk="0" hangingPunct="0">
              <a:spcBef>
                <a:spcPct val="30000"/>
              </a:spcBef>
            </a:pPr>
            <a:r>
              <a:rPr lang="en-US" sz="800" b="1" dirty="0">
                <a:solidFill>
                  <a:schemeClr val="tx1"/>
                </a:solidFill>
                <a:cs typeface="Arial" charset="0"/>
              </a:rPr>
              <a:t>Supporting Data</a:t>
            </a:r>
          </a:p>
          <a:p>
            <a:endParaRPr lang="en-US" sz="800" dirty="0">
              <a:cs typeface="Arial" charset="0"/>
            </a:endParaRPr>
          </a:p>
          <a:p>
            <a:r>
              <a:rPr lang="en-US" sz="800" dirty="0">
                <a:cs typeface="Arial" charset="0"/>
              </a:rPr>
              <a:t>$31.7 billion in sales</a:t>
            </a:r>
          </a:p>
          <a:p>
            <a:pPr eaLnBrk="0" hangingPunct="0">
              <a:spcBef>
                <a:spcPct val="30000"/>
              </a:spcBef>
            </a:pPr>
            <a:endParaRPr lang="en-US" sz="800" b="1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59395" name="Rectangle 3"/>
          <p:cNvSpPr txBox="1">
            <a:spLocks noChangeArrowheads="1"/>
          </p:cNvSpPr>
          <p:nvPr/>
        </p:nvSpPr>
        <p:spPr bwMode="auto">
          <a:xfrm>
            <a:off x="3487907" y="4253894"/>
            <a:ext cx="2839931" cy="443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/>
          <a:lstStyle/>
          <a:p>
            <a:pPr eaLnBrk="0" hangingPunct="0">
              <a:spcBef>
                <a:spcPct val="30000"/>
              </a:spcBef>
            </a:pPr>
            <a:r>
              <a:rPr lang="en-US" sz="800" b="1" dirty="0">
                <a:solidFill>
                  <a:schemeClr val="tx1"/>
                </a:solidFill>
                <a:cs typeface="Arial" charset="0"/>
              </a:rPr>
              <a:t>Supporting Data</a:t>
            </a:r>
          </a:p>
          <a:p>
            <a:endParaRPr lang="en-US" sz="800" dirty="0">
              <a:cs typeface="Arial" charset="0"/>
            </a:endParaRPr>
          </a:p>
          <a:p>
            <a:r>
              <a:rPr lang="en-US" sz="800" dirty="0">
                <a:cs typeface="Arial" charset="0"/>
              </a:rPr>
              <a:t>$</a:t>
            </a:r>
            <a:r>
              <a:rPr lang="en-US" sz="800" dirty="0"/>
              <a:t>10.5</a:t>
            </a:r>
            <a:r>
              <a:rPr lang="en-US" sz="800" dirty="0">
                <a:cs typeface="Arial" charset="0"/>
              </a:rPr>
              <a:t> billion in sales</a:t>
            </a:r>
          </a:p>
          <a:p>
            <a:pPr eaLnBrk="0" hangingPunct="0">
              <a:spcBef>
                <a:spcPct val="30000"/>
              </a:spcBef>
            </a:pPr>
            <a:endParaRPr lang="en-US" sz="800" b="1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61443" name="Rectangle 3"/>
          <p:cNvSpPr txBox="1">
            <a:spLocks noChangeArrowheads="1"/>
          </p:cNvSpPr>
          <p:nvPr/>
        </p:nvSpPr>
        <p:spPr bwMode="auto">
          <a:xfrm>
            <a:off x="3487907" y="4238301"/>
            <a:ext cx="2839931" cy="49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/>
          <a:lstStyle/>
          <a:p>
            <a:r>
              <a:rPr lang="en-US" sz="800" b="1" dirty="0"/>
              <a:t>Timeline of Philips acquisitions</a:t>
            </a:r>
            <a:endParaRPr lang="en-US" sz="800" dirty="0"/>
          </a:p>
          <a:p>
            <a:r>
              <a:rPr lang="en-US" sz="800" dirty="0"/>
              <a:t>1998: ATL Ultrasound (US$ 800M)</a:t>
            </a:r>
          </a:p>
          <a:p>
            <a:endParaRPr lang="en-US" sz="800" dirty="0"/>
          </a:p>
          <a:p>
            <a:r>
              <a:rPr lang="en-US" sz="800" dirty="0"/>
              <a:t>2000: ADAC Laboratories (US$ 426M)</a:t>
            </a:r>
          </a:p>
          <a:p>
            <a:r>
              <a:rPr lang="en-US" sz="800" dirty="0"/>
              <a:t>          Agilent Technologies (US$ 1,700M)</a:t>
            </a:r>
          </a:p>
          <a:p>
            <a:endParaRPr lang="en-US" sz="800" dirty="0"/>
          </a:p>
          <a:p>
            <a:r>
              <a:rPr lang="en-US" sz="800" dirty="0"/>
              <a:t>2001: Marconi Corporation (US$ 1,100M)</a:t>
            </a:r>
          </a:p>
          <a:p>
            <a:endParaRPr lang="en-US" sz="800" dirty="0"/>
          </a:p>
          <a:p>
            <a:r>
              <a:rPr lang="en-US" sz="800" dirty="0"/>
              <a:t>2002: Two USA dealer service businesses (US$ 3.6M)</a:t>
            </a:r>
          </a:p>
          <a:p>
            <a:r>
              <a:rPr lang="en-US" sz="800" dirty="0"/>
              <a:t>          Richardson </a:t>
            </a:r>
            <a:r>
              <a:rPr lang="en-US" sz="800" dirty="0" err="1"/>
              <a:t>Tubemaster</a:t>
            </a:r>
            <a:r>
              <a:rPr lang="en-US" sz="800" dirty="0"/>
              <a:t>  (US$ 13.9M)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Dosimetry</a:t>
            </a:r>
            <a:r>
              <a:rPr lang="en-US" sz="800" dirty="0"/>
              <a:t> Business  (US$ 1.1M)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Metzacom</a:t>
            </a:r>
            <a:r>
              <a:rPr lang="en-US" sz="800" dirty="0"/>
              <a:t> USA (US$ 1.6M)</a:t>
            </a:r>
          </a:p>
          <a:p>
            <a:endParaRPr lang="en-US" sz="800" dirty="0"/>
          </a:p>
          <a:p>
            <a:r>
              <a:rPr lang="en-US" sz="800" dirty="0"/>
              <a:t>2003: R.P. </a:t>
            </a:r>
            <a:r>
              <a:rPr lang="en-US" sz="800" dirty="0" err="1"/>
              <a:t>Kincheloe</a:t>
            </a:r>
            <a:r>
              <a:rPr lang="en-US" sz="800" dirty="0"/>
              <a:t> - USA Dealer, PMS (US$ 20.2M)</a:t>
            </a:r>
          </a:p>
          <a:p>
            <a:endParaRPr lang="en-US" sz="800" dirty="0"/>
          </a:p>
          <a:p>
            <a:r>
              <a:rPr lang="en-US" sz="800" dirty="0"/>
              <a:t>2004: Philips </a:t>
            </a:r>
            <a:r>
              <a:rPr lang="en-US" sz="800" dirty="0" err="1"/>
              <a:t>Neusoft</a:t>
            </a:r>
            <a:r>
              <a:rPr lang="en-US" sz="800" dirty="0"/>
              <a:t> Medical Systems (US$ 60M)</a:t>
            </a:r>
          </a:p>
          <a:p>
            <a:r>
              <a:rPr lang="en-US" sz="800" dirty="0"/>
              <a:t>          SLI Warehouse(US$ 3.8M)</a:t>
            </a:r>
          </a:p>
          <a:p>
            <a:endParaRPr lang="en-US" sz="800" dirty="0"/>
          </a:p>
          <a:p>
            <a:r>
              <a:rPr lang="en-US" sz="800" dirty="0"/>
              <a:t>2005: </a:t>
            </a:r>
            <a:r>
              <a:rPr lang="en-US" sz="800" dirty="0" err="1"/>
              <a:t>Kereos</a:t>
            </a:r>
            <a:r>
              <a:rPr lang="en-US" sz="800" dirty="0"/>
              <a:t> (ND)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Stentor</a:t>
            </a:r>
            <a:r>
              <a:rPr lang="en-US" sz="800" dirty="0"/>
              <a:t> (US$ 280M)</a:t>
            </a:r>
          </a:p>
          <a:p>
            <a:endParaRPr lang="en-US" sz="800" dirty="0"/>
          </a:p>
          <a:p>
            <a:r>
              <a:rPr lang="en-US" sz="800" dirty="0"/>
              <a:t>2006: </a:t>
            </a:r>
            <a:r>
              <a:rPr lang="en-US" sz="800" dirty="0" err="1"/>
              <a:t>Traxtal</a:t>
            </a:r>
            <a:r>
              <a:rPr lang="en-US" sz="800" dirty="0"/>
              <a:t> Technologies Inc (ND)2</a:t>
            </a:r>
          </a:p>
          <a:p>
            <a:r>
              <a:rPr lang="en-US" sz="800" dirty="0"/>
              <a:t>          WITT Biomedical (US$ 165M)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Intermagnetics</a:t>
            </a:r>
            <a:r>
              <a:rPr lang="en-US" sz="800" dirty="0"/>
              <a:t> (US$ 1,300M)</a:t>
            </a:r>
          </a:p>
          <a:p>
            <a:r>
              <a:rPr lang="en-US" sz="800" dirty="0"/>
              <a:t>          Lifeline (US$ 690M)</a:t>
            </a:r>
          </a:p>
          <a:p>
            <a:endParaRPr lang="en-US" sz="800" dirty="0"/>
          </a:p>
          <a:p>
            <a:r>
              <a:rPr lang="en-US" sz="800" dirty="0"/>
              <a:t>2007: XIMIS Inc (ND)</a:t>
            </a:r>
          </a:p>
          <a:p>
            <a:r>
              <a:rPr lang="en-US" sz="800" dirty="0"/>
              <a:t>          Health Watch (US$ 127M)</a:t>
            </a:r>
          </a:p>
          <a:p>
            <a:r>
              <a:rPr lang="en-US" sz="800" dirty="0"/>
              <a:t>          All Metro ERS (ND)</a:t>
            </a:r>
          </a:p>
          <a:p>
            <a:r>
              <a:rPr lang="en-US" sz="800" dirty="0"/>
              <a:t>          VMI-</a:t>
            </a:r>
            <a:r>
              <a:rPr lang="en-US" sz="800" dirty="0" err="1"/>
              <a:t>Sistemas</a:t>
            </a:r>
            <a:r>
              <a:rPr lang="en-US" sz="800" dirty="0"/>
              <a:t> Medico (ND)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Raytel</a:t>
            </a:r>
            <a:r>
              <a:rPr lang="en-US" sz="800" dirty="0"/>
              <a:t> (US$ 110M)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Emergin</a:t>
            </a:r>
            <a:r>
              <a:rPr lang="en-US" sz="800" dirty="0"/>
              <a:t> (ND)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Visicu</a:t>
            </a:r>
            <a:r>
              <a:rPr lang="en-US" sz="800" dirty="0"/>
              <a:t> (US$ 430M)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Respironics</a:t>
            </a:r>
            <a:r>
              <a:rPr lang="en-US" sz="800" dirty="0"/>
              <a:t> (US$ 5,040M)</a:t>
            </a:r>
          </a:p>
          <a:p>
            <a:endParaRPr lang="en-US" sz="800" dirty="0"/>
          </a:p>
          <a:p>
            <a:r>
              <a:rPr lang="en-US" sz="800" dirty="0"/>
              <a:t>2008: Tomcat (ND)</a:t>
            </a:r>
          </a:p>
          <a:p>
            <a:r>
              <a:rPr lang="en-US" sz="800" dirty="0"/>
              <a:t>          Shenzhen </a:t>
            </a:r>
            <a:r>
              <a:rPr lang="en-US" sz="800" dirty="0" err="1"/>
              <a:t>Goldway</a:t>
            </a:r>
            <a:r>
              <a:rPr lang="en-US" sz="800" dirty="0"/>
              <a:t> (ND)</a:t>
            </a:r>
          </a:p>
          <a:p>
            <a:r>
              <a:rPr lang="en-US" sz="800" dirty="0"/>
              <a:t>          </a:t>
            </a:r>
            <a:r>
              <a:rPr lang="en-US" sz="800" dirty="0" err="1"/>
              <a:t>Dixtal</a:t>
            </a:r>
            <a:r>
              <a:rPr lang="en-US" sz="800" dirty="0"/>
              <a:t> </a:t>
            </a:r>
            <a:r>
              <a:rPr lang="en-US" sz="800" dirty="0" err="1"/>
              <a:t>Biomédica</a:t>
            </a:r>
            <a:r>
              <a:rPr lang="en-US" sz="800" dirty="0"/>
              <a:t> e </a:t>
            </a:r>
            <a:r>
              <a:rPr lang="en-US" sz="800" dirty="0" err="1"/>
              <a:t>Technologia</a:t>
            </a:r>
            <a:r>
              <a:rPr lang="en-US" sz="800" dirty="0"/>
              <a:t> (ND)</a:t>
            </a:r>
          </a:p>
          <a:p>
            <a:endParaRPr lang="en-US" sz="800" dirty="0"/>
          </a:p>
          <a:p>
            <a:r>
              <a:rPr lang="en-US" sz="800" dirty="0"/>
              <a:t>2009: </a:t>
            </a:r>
            <a:r>
              <a:rPr lang="en-US" sz="800" dirty="0" err="1"/>
              <a:t>Traxtal</a:t>
            </a:r>
            <a:r>
              <a:rPr lang="en-US" sz="800" dirty="0"/>
              <a:t> (ND)</a:t>
            </a:r>
            <a:endParaRPr lang="en-US" sz="800" dirty="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spcBef>
                <a:spcPct val="30000"/>
              </a:spcBef>
            </a:pPr>
            <a:endParaRPr lang="en-US" sz="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444" name="Rectangle 3"/>
          <p:cNvSpPr txBox="1">
            <a:spLocks noChangeArrowheads="1"/>
          </p:cNvSpPr>
          <p:nvPr/>
        </p:nvSpPr>
        <p:spPr bwMode="auto">
          <a:xfrm>
            <a:off x="589069" y="4238301"/>
            <a:ext cx="2839931" cy="490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8" rIns="91415" bIns="45708"/>
          <a:lstStyle/>
          <a:p>
            <a:pPr>
              <a:lnSpc>
                <a:spcPct val="110000"/>
              </a:lnSpc>
            </a:pPr>
            <a:r>
              <a:rPr lang="en-US" sz="800" dirty="0"/>
              <a:t>Our people share a passion for making an impact in healthcare.</a:t>
            </a:r>
          </a:p>
          <a:p>
            <a:pPr>
              <a:lnSpc>
                <a:spcPct val="110000"/>
              </a:lnSpc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800" dirty="0"/>
              <a:t>We value clinical expertise, broad experience in healthcare and personal involvement in improving healthcare around the world.</a:t>
            </a:r>
          </a:p>
          <a:p>
            <a:pPr>
              <a:lnSpc>
                <a:spcPct val="110000"/>
              </a:lnSpc>
            </a:pPr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800" dirty="0"/>
              <a:t>It’s just one way that we are </a:t>
            </a:r>
          </a:p>
          <a:p>
            <a:pPr>
              <a:lnSpc>
                <a:spcPct val="110000"/>
              </a:lnSpc>
            </a:pPr>
            <a:r>
              <a:rPr lang="en-US" sz="800" dirty="0"/>
              <a:t>people-focused.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EC761-343B-4F51-9DB3-D158BA20CD41}" type="slidenum">
              <a:rPr lang="en-GB" smtClean="0">
                <a:latin typeface="Arial" pitchFamily="34" charset="0"/>
              </a:rPr>
              <a:pPr/>
              <a:t>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B3247-5CEF-4351-A730-6632E2AD9721}" type="slidenum">
              <a:rPr lang="en-US"/>
              <a:pPr/>
              <a:t>7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 smtClean="0"/>
              <a:t>Click to edit Master subtitle style</a:t>
            </a:r>
            <a:endParaRPr lang="de-DE" noProof="1"/>
          </a:p>
        </p:txBody>
      </p:sp>
      <p:sp>
        <p:nvSpPr>
          <p:cNvPr id="7183" name="Rectangle 15" hidden="1"/>
          <p:cNvSpPr>
            <a:spLocks noGrp="1" noChangeArrowheads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noFill/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7184" name="Rectangle 16" hidden="1"/>
          <p:cNvSpPr>
            <a:spLocks noGrp="1" noChangeArrowheads="1"/>
          </p:cNvSpPr>
          <p:nvPr>
            <p:ph type="dt" sz="quarter" idx="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pic>
        <p:nvPicPr>
          <p:cNvPr id="7186" name="Picture 18" descr="PHLRTR2_CO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2800" y="812800"/>
            <a:ext cx="5721350" cy="15986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7185" name="Rectangle 17" hidden="1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AA05F6-249B-4FCC-9047-2FD04EE4EF99}" type="slidenum">
              <a:rPr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E4F21B-FD61-4D2D-833D-9DCC87F6E92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B868B0-0EA7-468E-A823-2874C090DC2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12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11" Type="http://schemas.openxmlformats.org/officeDocument/2006/relationships/tags" Target="../tags/tag8.xml"/><Relationship Id="rId5" Type="http://schemas.openxmlformats.org/officeDocument/2006/relationships/tags" Target="../tags/tag2.xml"/><Relationship Id="rId10" Type="http://schemas.openxmlformats.org/officeDocument/2006/relationships/tags" Target="../tags/tag7.xml"/><Relationship Id="rId4" Type="http://schemas.openxmlformats.org/officeDocument/2006/relationships/theme" Target="../theme/theme1.xml"/><Relationship Id="rId9" Type="http://schemas.openxmlformats.org/officeDocument/2006/relationships/tags" Target="../tags/tag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SHLBG2C_CO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1038" name="Picture 14" descr="PHSMTR2_CO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7650" y="130175"/>
            <a:ext cx="990600" cy="1968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/>
            </a:lvl1pPr>
          </a:lstStyle>
          <a:p>
            <a:fld id="{B505C01A-8703-4B2F-B6FB-C435A0E95E69}" type="slidenum">
              <a:rPr/>
              <a:pPr/>
              <a:t>‹#›</a:t>
            </a:fld>
            <a:endParaRPr lang="de-DE"/>
          </a:p>
        </p:txBody>
      </p:sp>
      <p:sp>
        <p:nvSpPr>
          <p:cNvPr id="103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650" y="6578600"/>
            <a:ext cx="1841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r>
              <a:rPr lang="de-DE" sz="1000" noProof="1"/>
              <a:t>Confidential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392113" y="1714500"/>
            <a:ext cx="8359775" cy="4381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6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000" y="6608763"/>
            <a:ext cx="5080000" cy="1222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/>
            <a:r>
              <a:rPr lang="de-DE" sz="800" noProof="1"/>
              <a:t>Divison, MMMM dd, yyyy, Reference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12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charset="0"/>
        </a:defRPr>
      </a:lvl9pPr>
    </p:titleStyle>
    <p:bodyStyle>
      <a:lvl1pPr marL="2540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>
          <a:solidFill>
            <a:srgbClr val="000000"/>
          </a:solidFill>
          <a:latin typeface="+mn-lt"/>
        </a:defRPr>
      </a:lvl3pPr>
      <a:lvl4pPr marL="16256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4.jpe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0.xml"/><Relationship Id="rId15" Type="http://schemas.openxmlformats.org/officeDocument/2006/relationships/image" Target="../media/image6.jpe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" Type="http://schemas.openxmlformats.org/officeDocument/2006/relationships/tags" Target="../tags/tag27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23" Type="http://schemas.openxmlformats.org/officeDocument/2006/relationships/oleObject" Target="../embeddings/Microsoft_Office_Excel_97-2003_Worksheet1.xls"/><Relationship Id="rId10" Type="http://schemas.openxmlformats.org/officeDocument/2006/relationships/tags" Target="../tags/tag34.xml"/><Relationship Id="rId19" Type="http://schemas.openxmlformats.org/officeDocument/2006/relationships/tags" Target="../tags/tag43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tags" Target="../tags/tag82.xml"/><Relationship Id="rId21" Type="http://schemas.openxmlformats.org/officeDocument/2006/relationships/tags" Target="../tags/tag64.xml"/><Relationship Id="rId34" Type="http://schemas.openxmlformats.org/officeDocument/2006/relationships/tags" Target="../tags/tag77.xml"/><Relationship Id="rId42" Type="http://schemas.openxmlformats.org/officeDocument/2006/relationships/tags" Target="../tags/tag85.xml"/><Relationship Id="rId47" Type="http://schemas.openxmlformats.org/officeDocument/2006/relationships/tags" Target="../tags/tag90.xml"/><Relationship Id="rId50" Type="http://schemas.openxmlformats.org/officeDocument/2006/relationships/tags" Target="../tags/tag93.xml"/><Relationship Id="rId55" Type="http://schemas.openxmlformats.org/officeDocument/2006/relationships/image" Target="../media/image10.jpeg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41" Type="http://schemas.openxmlformats.org/officeDocument/2006/relationships/tags" Target="../tags/tag84.xml"/><Relationship Id="rId54" Type="http://schemas.openxmlformats.org/officeDocument/2006/relationships/image" Target="../media/image9.jpeg"/><Relationship Id="rId62" Type="http://schemas.openxmlformats.org/officeDocument/2006/relationships/image" Target="../media/image17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53" Type="http://schemas.openxmlformats.org/officeDocument/2006/relationships/notesSlide" Target="../notesSlides/notesSlide3.xml"/><Relationship Id="rId58" Type="http://schemas.openxmlformats.org/officeDocument/2006/relationships/image" Target="../media/image13.jpe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tags" Target="../tags/tag92.xml"/><Relationship Id="rId57" Type="http://schemas.openxmlformats.org/officeDocument/2006/relationships/image" Target="../media/image12.png"/><Relationship Id="rId61" Type="http://schemas.openxmlformats.org/officeDocument/2006/relationships/image" Target="../media/image16.png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slideLayout" Target="../slideLayouts/slideLayout2.xml"/><Relationship Id="rId60" Type="http://schemas.openxmlformats.org/officeDocument/2006/relationships/image" Target="../media/image15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43" Type="http://schemas.openxmlformats.org/officeDocument/2006/relationships/tags" Target="../tags/tag86.xml"/><Relationship Id="rId48" Type="http://schemas.openxmlformats.org/officeDocument/2006/relationships/tags" Target="../tags/tag91.xml"/><Relationship Id="rId56" Type="http://schemas.openxmlformats.org/officeDocument/2006/relationships/image" Target="../media/image11.png"/><Relationship Id="rId8" Type="http://schemas.openxmlformats.org/officeDocument/2006/relationships/tags" Target="../tags/tag51.xml"/><Relationship Id="rId51" Type="http://schemas.openxmlformats.org/officeDocument/2006/relationships/tags" Target="../tags/tag94.xml"/><Relationship Id="rId3" Type="http://schemas.openxmlformats.org/officeDocument/2006/relationships/tags" Target="../tags/tag46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46" Type="http://schemas.openxmlformats.org/officeDocument/2006/relationships/tags" Target="../tags/tag89.xml"/><Relationship Id="rId5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34" Type="http://schemas.openxmlformats.org/officeDocument/2006/relationships/image" Target="../media/image21.pn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image" Target="../media/image20.jpeg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image" Target="../media/image19.jpe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image" Target="../media/image23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18.jpe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notesSlide" Target="../notesSlides/notesSlide4.xml"/><Relationship Id="rId35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50" Type="http://schemas.openxmlformats.org/officeDocument/2006/relationships/tags" Target="../tags/tag172.xml"/><Relationship Id="rId55" Type="http://schemas.openxmlformats.org/officeDocument/2006/relationships/tags" Target="../tags/tag177.xml"/><Relationship Id="rId63" Type="http://schemas.openxmlformats.org/officeDocument/2006/relationships/tags" Target="../tags/tag185.xml"/><Relationship Id="rId68" Type="http://schemas.openxmlformats.org/officeDocument/2006/relationships/tags" Target="../tags/tag190.xml"/><Relationship Id="rId76" Type="http://schemas.openxmlformats.org/officeDocument/2006/relationships/tags" Target="../tags/tag198.xml"/><Relationship Id="rId84" Type="http://schemas.openxmlformats.org/officeDocument/2006/relationships/tags" Target="../tags/tag206.xml"/><Relationship Id="rId89" Type="http://schemas.openxmlformats.org/officeDocument/2006/relationships/tags" Target="../tags/tag211.xml"/><Relationship Id="rId7" Type="http://schemas.openxmlformats.org/officeDocument/2006/relationships/tags" Target="../tags/tag129.xml"/><Relationship Id="rId71" Type="http://schemas.openxmlformats.org/officeDocument/2006/relationships/tags" Target="../tags/tag193.xml"/><Relationship Id="rId92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tags" Target="../tags/tag180.xml"/><Relationship Id="rId66" Type="http://schemas.openxmlformats.org/officeDocument/2006/relationships/tags" Target="../tags/tag188.xml"/><Relationship Id="rId74" Type="http://schemas.openxmlformats.org/officeDocument/2006/relationships/tags" Target="../tags/tag196.xml"/><Relationship Id="rId79" Type="http://schemas.openxmlformats.org/officeDocument/2006/relationships/tags" Target="../tags/tag201.xml"/><Relationship Id="rId87" Type="http://schemas.openxmlformats.org/officeDocument/2006/relationships/tags" Target="../tags/tag209.xml"/><Relationship Id="rId5" Type="http://schemas.openxmlformats.org/officeDocument/2006/relationships/tags" Target="../tags/tag127.xml"/><Relationship Id="rId61" Type="http://schemas.openxmlformats.org/officeDocument/2006/relationships/tags" Target="../tags/tag183.xml"/><Relationship Id="rId82" Type="http://schemas.openxmlformats.org/officeDocument/2006/relationships/tags" Target="../tags/tag204.xml"/><Relationship Id="rId90" Type="http://schemas.openxmlformats.org/officeDocument/2006/relationships/tags" Target="../tags/tag212.xml"/><Relationship Id="rId19" Type="http://schemas.openxmlformats.org/officeDocument/2006/relationships/tags" Target="../tags/tag14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tags" Target="../tags/tag178.xml"/><Relationship Id="rId64" Type="http://schemas.openxmlformats.org/officeDocument/2006/relationships/tags" Target="../tags/tag186.xml"/><Relationship Id="rId69" Type="http://schemas.openxmlformats.org/officeDocument/2006/relationships/tags" Target="../tags/tag191.xml"/><Relationship Id="rId77" Type="http://schemas.openxmlformats.org/officeDocument/2006/relationships/tags" Target="../tags/tag199.xml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72" Type="http://schemas.openxmlformats.org/officeDocument/2006/relationships/tags" Target="../tags/tag194.xml"/><Relationship Id="rId80" Type="http://schemas.openxmlformats.org/officeDocument/2006/relationships/tags" Target="../tags/tag202.xml"/><Relationship Id="rId85" Type="http://schemas.openxmlformats.org/officeDocument/2006/relationships/tags" Target="../tags/tag207.xml"/><Relationship Id="rId93" Type="http://schemas.openxmlformats.org/officeDocument/2006/relationships/notesSlide" Target="../notesSlides/notesSlide5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tags" Target="../tags/tag181.xml"/><Relationship Id="rId67" Type="http://schemas.openxmlformats.org/officeDocument/2006/relationships/tags" Target="../tags/tag189.xml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tags" Target="../tags/tag176.xml"/><Relationship Id="rId62" Type="http://schemas.openxmlformats.org/officeDocument/2006/relationships/tags" Target="../tags/tag184.xml"/><Relationship Id="rId70" Type="http://schemas.openxmlformats.org/officeDocument/2006/relationships/tags" Target="../tags/tag192.xml"/><Relationship Id="rId75" Type="http://schemas.openxmlformats.org/officeDocument/2006/relationships/tags" Target="../tags/tag197.xml"/><Relationship Id="rId83" Type="http://schemas.openxmlformats.org/officeDocument/2006/relationships/tags" Target="../tags/tag205.xml"/><Relationship Id="rId88" Type="http://schemas.openxmlformats.org/officeDocument/2006/relationships/tags" Target="../tags/tag210.xml"/><Relationship Id="rId91" Type="http://schemas.openxmlformats.org/officeDocument/2006/relationships/tags" Target="../tags/tag213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tags" Target="../tags/tag179.xml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tags" Target="../tags/tag182.xml"/><Relationship Id="rId65" Type="http://schemas.openxmlformats.org/officeDocument/2006/relationships/tags" Target="../tags/tag187.xml"/><Relationship Id="rId73" Type="http://schemas.openxmlformats.org/officeDocument/2006/relationships/tags" Target="../tags/tag195.xml"/><Relationship Id="rId78" Type="http://schemas.openxmlformats.org/officeDocument/2006/relationships/tags" Target="../tags/tag200.xml"/><Relationship Id="rId81" Type="http://schemas.openxmlformats.org/officeDocument/2006/relationships/tags" Target="../tags/tag203.xml"/><Relationship Id="rId86" Type="http://schemas.openxmlformats.org/officeDocument/2006/relationships/tags" Target="../tags/tag208.xml"/><Relationship Id="rId94" Type="http://schemas.openxmlformats.org/officeDocument/2006/relationships/image" Target="../media/image24.png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26" Type="http://schemas.openxmlformats.org/officeDocument/2006/relationships/tags" Target="../tags/tag239.xml"/><Relationship Id="rId39" Type="http://schemas.openxmlformats.org/officeDocument/2006/relationships/tags" Target="../tags/tag252.xml"/><Relationship Id="rId21" Type="http://schemas.openxmlformats.org/officeDocument/2006/relationships/tags" Target="../tags/tag234.xml"/><Relationship Id="rId34" Type="http://schemas.openxmlformats.org/officeDocument/2006/relationships/tags" Target="../tags/tag247.xml"/><Relationship Id="rId42" Type="http://schemas.openxmlformats.org/officeDocument/2006/relationships/tags" Target="../tags/tag255.xml"/><Relationship Id="rId47" Type="http://schemas.openxmlformats.org/officeDocument/2006/relationships/tags" Target="../tags/tag260.xml"/><Relationship Id="rId50" Type="http://schemas.openxmlformats.org/officeDocument/2006/relationships/tags" Target="../tags/tag263.xml"/><Relationship Id="rId55" Type="http://schemas.openxmlformats.org/officeDocument/2006/relationships/tags" Target="../tags/tag268.xml"/><Relationship Id="rId63" Type="http://schemas.openxmlformats.org/officeDocument/2006/relationships/tags" Target="../tags/tag276.xml"/><Relationship Id="rId68" Type="http://schemas.openxmlformats.org/officeDocument/2006/relationships/tags" Target="../tags/tag281.xml"/><Relationship Id="rId7" Type="http://schemas.openxmlformats.org/officeDocument/2006/relationships/tags" Target="../tags/tag220.xml"/><Relationship Id="rId71" Type="http://schemas.openxmlformats.org/officeDocument/2006/relationships/tags" Target="../tags/tag284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29" Type="http://schemas.openxmlformats.org/officeDocument/2006/relationships/tags" Target="../tags/tag242.xml"/><Relationship Id="rId11" Type="http://schemas.openxmlformats.org/officeDocument/2006/relationships/tags" Target="../tags/tag224.xml"/><Relationship Id="rId24" Type="http://schemas.openxmlformats.org/officeDocument/2006/relationships/tags" Target="../tags/tag237.xml"/><Relationship Id="rId32" Type="http://schemas.openxmlformats.org/officeDocument/2006/relationships/tags" Target="../tags/tag245.xml"/><Relationship Id="rId37" Type="http://schemas.openxmlformats.org/officeDocument/2006/relationships/tags" Target="../tags/tag250.xml"/><Relationship Id="rId40" Type="http://schemas.openxmlformats.org/officeDocument/2006/relationships/tags" Target="../tags/tag253.xml"/><Relationship Id="rId45" Type="http://schemas.openxmlformats.org/officeDocument/2006/relationships/tags" Target="../tags/tag258.xml"/><Relationship Id="rId53" Type="http://schemas.openxmlformats.org/officeDocument/2006/relationships/tags" Target="../tags/tag266.xml"/><Relationship Id="rId58" Type="http://schemas.openxmlformats.org/officeDocument/2006/relationships/tags" Target="../tags/tag271.xml"/><Relationship Id="rId66" Type="http://schemas.openxmlformats.org/officeDocument/2006/relationships/tags" Target="../tags/tag279.xml"/><Relationship Id="rId74" Type="http://schemas.openxmlformats.org/officeDocument/2006/relationships/notesSlide" Target="../notesSlides/notesSlide6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49" Type="http://schemas.openxmlformats.org/officeDocument/2006/relationships/tags" Target="../tags/tag262.xml"/><Relationship Id="rId57" Type="http://schemas.openxmlformats.org/officeDocument/2006/relationships/tags" Target="../tags/tag270.xml"/><Relationship Id="rId61" Type="http://schemas.openxmlformats.org/officeDocument/2006/relationships/tags" Target="../tags/tag274.xml"/><Relationship Id="rId10" Type="http://schemas.openxmlformats.org/officeDocument/2006/relationships/tags" Target="../tags/tag223.xml"/><Relationship Id="rId19" Type="http://schemas.openxmlformats.org/officeDocument/2006/relationships/tags" Target="../tags/tag232.xml"/><Relationship Id="rId31" Type="http://schemas.openxmlformats.org/officeDocument/2006/relationships/tags" Target="../tags/tag244.xml"/><Relationship Id="rId44" Type="http://schemas.openxmlformats.org/officeDocument/2006/relationships/tags" Target="../tags/tag257.xml"/><Relationship Id="rId52" Type="http://schemas.openxmlformats.org/officeDocument/2006/relationships/tags" Target="../tags/tag265.xml"/><Relationship Id="rId60" Type="http://schemas.openxmlformats.org/officeDocument/2006/relationships/tags" Target="../tags/tag273.xml"/><Relationship Id="rId65" Type="http://schemas.openxmlformats.org/officeDocument/2006/relationships/tags" Target="../tags/tag278.xml"/><Relationship Id="rId73" Type="http://schemas.openxmlformats.org/officeDocument/2006/relationships/slideLayout" Target="../slideLayouts/slideLayout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Relationship Id="rId43" Type="http://schemas.openxmlformats.org/officeDocument/2006/relationships/tags" Target="../tags/tag256.xml"/><Relationship Id="rId48" Type="http://schemas.openxmlformats.org/officeDocument/2006/relationships/tags" Target="../tags/tag261.xml"/><Relationship Id="rId56" Type="http://schemas.openxmlformats.org/officeDocument/2006/relationships/tags" Target="../tags/tag269.xml"/><Relationship Id="rId64" Type="http://schemas.openxmlformats.org/officeDocument/2006/relationships/tags" Target="../tags/tag277.xml"/><Relationship Id="rId69" Type="http://schemas.openxmlformats.org/officeDocument/2006/relationships/tags" Target="../tags/tag282.xml"/><Relationship Id="rId8" Type="http://schemas.openxmlformats.org/officeDocument/2006/relationships/tags" Target="../tags/tag221.xml"/><Relationship Id="rId51" Type="http://schemas.openxmlformats.org/officeDocument/2006/relationships/tags" Target="../tags/tag264.xml"/><Relationship Id="rId72" Type="http://schemas.openxmlformats.org/officeDocument/2006/relationships/tags" Target="../tags/tag285.xml"/><Relationship Id="rId3" Type="http://schemas.openxmlformats.org/officeDocument/2006/relationships/tags" Target="../tags/tag216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38" Type="http://schemas.openxmlformats.org/officeDocument/2006/relationships/tags" Target="../tags/tag251.xml"/><Relationship Id="rId46" Type="http://schemas.openxmlformats.org/officeDocument/2006/relationships/tags" Target="../tags/tag259.xml"/><Relationship Id="rId59" Type="http://schemas.openxmlformats.org/officeDocument/2006/relationships/tags" Target="../tags/tag272.xml"/><Relationship Id="rId67" Type="http://schemas.openxmlformats.org/officeDocument/2006/relationships/tags" Target="../tags/tag280.xml"/><Relationship Id="rId20" Type="http://schemas.openxmlformats.org/officeDocument/2006/relationships/tags" Target="../tags/tag233.xml"/><Relationship Id="rId41" Type="http://schemas.openxmlformats.org/officeDocument/2006/relationships/tags" Target="../tags/tag254.xml"/><Relationship Id="rId54" Type="http://schemas.openxmlformats.org/officeDocument/2006/relationships/tags" Target="../tags/tag267.xml"/><Relationship Id="rId62" Type="http://schemas.openxmlformats.org/officeDocument/2006/relationships/tags" Target="../tags/tag275.xml"/><Relationship Id="rId70" Type="http://schemas.openxmlformats.org/officeDocument/2006/relationships/tags" Target="../tags/tag283.xml"/><Relationship Id="rId1" Type="http://schemas.openxmlformats.org/officeDocument/2006/relationships/tags" Target="../tags/tag214.xml"/><Relationship Id="rId6" Type="http://schemas.openxmlformats.org/officeDocument/2006/relationships/tags" Target="../tags/tag2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87.xml"/><Relationship Id="rId7" Type="http://schemas.openxmlformats.org/officeDocument/2006/relationships/image" Target="../media/image1.png"/><Relationship Id="rId2" Type="http://schemas.openxmlformats.org/officeDocument/2006/relationships/tags" Target="../tags/tag286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CHC1011-5750HL cardio cathlab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rcRect r="27605"/>
          <a:stretch>
            <a:fillRect/>
          </a:stretch>
        </p:blipFill>
        <p:spPr bwMode="auto">
          <a:xfrm>
            <a:off x="0" y="3032125"/>
            <a:ext cx="15684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1" descr="CHC0711-3577HL cardio heroshots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rcRect l="13747" r="13483"/>
          <a:stretch>
            <a:fillRect/>
          </a:stretch>
        </p:blipFill>
        <p:spPr bwMode="auto">
          <a:xfrm>
            <a:off x="3216275" y="3032125"/>
            <a:ext cx="157638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2" descr="CHC0611-3844HL cardio ccu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rcRect l="2785" r="24808"/>
          <a:stretch>
            <a:fillRect/>
          </a:stretch>
        </p:blipFill>
        <p:spPr bwMode="auto">
          <a:xfrm>
            <a:off x="1608138" y="3032125"/>
            <a:ext cx="156845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00100" y="55118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900" noProof="1"/>
          </a:p>
        </p:txBody>
      </p:sp>
      <p:sp>
        <p:nvSpPr>
          <p:cNvPr id="26630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00100" y="58293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900" noProof="1"/>
          </a:p>
        </p:txBody>
      </p:sp>
      <p:sp>
        <p:nvSpPr>
          <p:cNvPr id="26631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00100" y="615315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900" noProof="1"/>
          </a:p>
        </p:txBody>
      </p:sp>
      <p:sp>
        <p:nvSpPr>
          <p:cNvPr id="26632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60913" y="2935288"/>
            <a:ext cx="4154487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lang="en-US" sz="1600">
                <a:solidFill>
                  <a:srgbClr val="6B6E87"/>
                </a:solidFill>
              </a:rPr>
              <a:t>“Healthcare is a people business. </a:t>
            </a:r>
          </a:p>
          <a:p>
            <a:pPr>
              <a:lnSpc>
                <a:spcPct val="105000"/>
              </a:lnSpc>
            </a:pPr>
            <a:r>
              <a:rPr lang="en-US" sz="1600">
                <a:solidFill>
                  <a:srgbClr val="6B6E87"/>
                </a:solidFill>
              </a:rPr>
              <a:t> To be sustainable, health organizations  </a:t>
            </a:r>
          </a:p>
          <a:p>
            <a:pPr>
              <a:lnSpc>
                <a:spcPct val="105000"/>
              </a:lnSpc>
            </a:pPr>
            <a:r>
              <a:rPr lang="en-US" sz="1600">
                <a:solidFill>
                  <a:srgbClr val="6B6E87"/>
                </a:solidFill>
              </a:rPr>
              <a:t> must communicate and connect with their </a:t>
            </a:r>
          </a:p>
          <a:p>
            <a:pPr>
              <a:lnSpc>
                <a:spcPct val="105000"/>
              </a:lnSpc>
            </a:pPr>
            <a:r>
              <a:rPr lang="en-US" sz="1600">
                <a:solidFill>
                  <a:srgbClr val="6B6E87"/>
                </a:solidFill>
              </a:rPr>
              <a:t> customers through innovative approaches </a:t>
            </a:r>
            <a:br>
              <a:rPr lang="en-US" sz="1600">
                <a:solidFill>
                  <a:srgbClr val="6B6E87"/>
                </a:solidFill>
              </a:rPr>
            </a:br>
            <a:r>
              <a:rPr lang="en-US" sz="1600">
                <a:solidFill>
                  <a:srgbClr val="6B6E87"/>
                </a:solidFill>
              </a:rPr>
              <a:t> and fresh perspectives...”</a:t>
            </a:r>
          </a:p>
        </p:txBody>
      </p:sp>
      <p:sp>
        <p:nvSpPr>
          <p:cNvPr id="26633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26000" y="4297363"/>
            <a:ext cx="41957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 baseline="-25000">
                <a:solidFill>
                  <a:srgbClr val="6B6E87"/>
                </a:solidFill>
              </a:rPr>
              <a:t>Top 7 Trends in Health Care, PricewaterhouseCoopers’ Health Research Institute, 2007</a:t>
            </a:r>
            <a:endParaRPr lang="en-US" sz="1200" baseline="-25000">
              <a:solidFill>
                <a:srgbClr val="6B6E87"/>
              </a:solidFill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" y="4800600"/>
            <a:ext cx="8229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Philips </a:t>
            </a:r>
            <a:r>
              <a:rPr lang="en-US" sz="2800" dirty="0" smtClean="0"/>
              <a:t>Healthcare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Heather Cunningham, Localization PM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Localization Chair for Philips Healthcare Doc-Loc Council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May 20, 2010 – Introduction for Breaking out of the Silo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2" descr="circle.pn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98700" y="2779713"/>
            <a:ext cx="165258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-531813" y="1095375"/>
          <a:ext cx="7350126" cy="5132388"/>
        </p:xfrm>
        <a:graphic>
          <a:graphicData uri="http://schemas.openxmlformats.org/presentationml/2006/ole">
            <p:oleObj spid="_x0000_s2050" name="Worksheet" r:id="rId23" imgW="7353239" imgH="5133970" progId="Excel.Sheet.8">
              <p:embed/>
            </p:oleObj>
          </a:graphicData>
        </a:graphic>
      </p:graphicFrame>
      <p:sp>
        <p:nvSpPr>
          <p:cNvPr id="10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6225" y="6419850"/>
            <a:ext cx="1419225" cy="438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000" b="1">
              <a:solidFill>
                <a:schemeClr val="accent2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3000">
                <a:solidFill>
                  <a:schemeClr val="tx1"/>
                </a:solidFill>
              </a:rPr>
              <a:t>Philips</a:t>
            </a:r>
            <a:r>
              <a:rPr lang="en-US" sz="3000">
                <a:solidFill>
                  <a:srgbClr val="00A7BC"/>
                </a:solidFill>
              </a:rPr>
              <a:t/>
            </a:r>
            <a:br>
              <a:rPr lang="en-US" sz="3000">
                <a:solidFill>
                  <a:srgbClr val="00A7BC"/>
                </a:solidFill>
              </a:rPr>
            </a:br>
            <a:r>
              <a:rPr lang="en-US" sz="1800">
                <a:solidFill>
                  <a:srgbClr val="0B5ED7"/>
                </a:solidFill>
              </a:rPr>
              <a:t>Simply focused on health and well-being</a:t>
            </a:r>
            <a:endParaRPr lang="en-US" sz="1800">
              <a:solidFill>
                <a:srgbClr val="F58F08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57488" y="5676900"/>
            <a:ext cx="1787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  <a:buSzPct val="100000"/>
            </a:pPr>
            <a:r>
              <a:rPr lang="en-US" sz="1700">
                <a:solidFill>
                  <a:srgbClr val="FF6600"/>
                </a:solidFill>
              </a:rPr>
              <a:t>A leader in healthcare for over 100 years</a:t>
            </a:r>
          </a:p>
        </p:txBody>
      </p:sp>
      <p:sp>
        <p:nvSpPr>
          <p:cNvPr id="1031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" y="5678488"/>
            <a:ext cx="19177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00A7BC"/>
                </a:solidFill>
              </a:rPr>
              <a:t>1 million</a:t>
            </a:r>
            <a:r>
              <a:rPr lang="en-US">
                <a:solidFill>
                  <a:srgbClr val="00A7BC"/>
                </a:solidFill>
              </a:rPr>
              <a:t> </a:t>
            </a:r>
          </a:p>
          <a:p>
            <a:pPr>
              <a:lnSpc>
                <a:spcPct val="65000"/>
              </a:lnSpc>
              <a:spcBef>
                <a:spcPct val="20000"/>
              </a:spcBef>
              <a:buSzPct val="100000"/>
            </a:pPr>
            <a:r>
              <a:rPr lang="en-US" sz="1200">
                <a:solidFill>
                  <a:srgbClr val="00A7BC"/>
                </a:solidFill>
              </a:rPr>
              <a:t>Customers purchase </a:t>
            </a:r>
          </a:p>
          <a:p>
            <a:pPr>
              <a:lnSpc>
                <a:spcPct val="65000"/>
              </a:lnSpc>
              <a:spcBef>
                <a:spcPct val="20000"/>
              </a:spcBef>
              <a:buSzPct val="100000"/>
            </a:pPr>
            <a:r>
              <a:rPr lang="en-US" sz="1200">
                <a:solidFill>
                  <a:srgbClr val="00A7BC"/>
                </a:solidFill>
              </a:rPr>
              <a:t>our products every day</a:t>
            </a:r>
            <a:endParaRPr lang="en-US" sz="1800">
              <a:solidFill>
                <a:srgbClr val="00A7BC"/>
              </a:solidFill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43488" y="5726113"/>
            <a:ext cx="1874837" cy="6365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AC0098"/>
                </a:solidFill>
              </a:rPr>
              <a:t>55,000</a:t>
            </a:r>
            <a:endParaRPr lang="en-US" sz="2400">
              <a:solidFill>
                <a:srgbClr val="AC0098"/>
              </a:solidFill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buSzPct val="100000"/>
            </a:pPr>
            <a:r>
              <a:rPr lang="en-US" sz="1200">
                <a:solidFill>
                  <a:srgbClr val="AC0098"/>
                </a:solidFill>
              </a:rPr>
              <a:t>Technology patents</a:t>
            </a:r>
          </a:p>
        </p:txBody>
      </p:sp>
      <p:sp>
        <p:nvSpPr>
          <p:cNvPr id="1033" name="Text Box 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77100" y="5624513"/>
            <a:ext cx="1581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7CBD2A"/>
                </a:solidFill>
              </a:rPr>
              <a:t>€23.2 </a:t>
            </a:r>
          </a:p>
          <a:p>
            <a:r>
              <a:rPr lang="en-US" sz="1200">
                <a:solidFill>
                  <a:srgbClr val="7CBD2A"/>
                </a:solidFill>
              </a:rPr>
              <a:t>Billion in sales</a:t>
            </a:r>
          </a:p>
        </p:txBody>
      </p:sp>
      <p:sp>
        <p:nvSpPr>
          <p:cNvPr id="1034" name="Slide Number Placeholder 3"/>
          <p:cNvSpPr txBox="1"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95146D99-AC09-4BF6-9432-A8594BE37550}" type="slidenum">
              <a:rPr sz="1000" noProof="1">
                <a:solidFill>
                  <a:schemeClr val="tx1"/>
                </a:solidFill>
              </a:rPr>
              <a:pPr algn="r"/>
              <a:t>2</a:t>
            </a:fld>
            <a:endParaRPr lang="en-US" sz="1000" noProof="1">
              <a:solidFill>
                <a:schemeClr val="tx1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5000625" y="2487613"/>
            <a:ext cx="3543300" cy="2327275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05000"/>
              </a:lnSpc>
              <a:buSzPct val="100000"/>
              <a:defRPr/>
            </a:pPr>
            <a:r>
              <a:rPr lang="en-US" sz="2400" dirty="0">
                <a:solidFill>
                  <a:srgbClr val="6B6E87"/>
                </a:solidFill>
              </a:rPr>
              <a:t>A global company of leading businesses creating value with meaningful innovations that improve peoples’ health and well-being</a:t>
            </a:r>
            <a:endParaRPr lang="en-US" sz="2400" kern="0" dirty="0">
              <a:solidFill>
                <a:srgbClr val="6B6E87"/>
              </a:solidFill>
              <a:latin typeface="+mn-lt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19100" y="4138613"/>
            <a:ext cx="1487488" cy="862012"/>
            <a:chOff x="6915150" y="227013"/>
            <a:chExt cx="1487464" cy="861774"/>
          </a:xfrm>
        </p:grpSpPr>
        <p:sp>
          <p:nvSpPr>
            <p:cNvPr id="1042" name="Text Box 4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124700" y="227013"/>
              <a:ext cx="127791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tx1"/>
                  </a:solidFill>
                </a:rPr>
                <a:t>Healthcare</a:t>
              </a:r>
            </a:p>
            <a:p>
              <a:endParaRPr lang="en-US" sz="1000">
                <a:solidFill>
                  <a:schemeClr val="tx1"/>
                </a:solidFill>
              </a:endParaRPr>
            </a:p>
            <a:p>
              <a:r>
                <a:rPr lang="en-US" sz="1000">
                  <a:solidFill>
                    <a:schemeClr val="tx1"/>
                  </a:solidFill>
                </a:rPr>
                <a:t>Lighting</a:t>
              </a:r>
            </a:p>
            <a:p>
              <a:endParaRPr lang="en-US" sz="1000">
                <a:solidFill>
                  <a:schemeClr val="tx1"/>
                </a:solidFill>
              </a:endParaRPr>
            </a:p>
            <a:p>
              <a:r>
                <a:rPr lang="en-US" sz="1000">
                  <a:solidFill>
                    <a:schemeClr val="tx1"/>
                  </a:solidFill>
                </a:rPr>
                <a:t>Consumer Lifestyle</a:t>
              </a:r>
            </a:p>
          </p:txBody>
        </p:sp>
        <p:sp>
          <p:nvSpPr>
            <p:cNvPr id="19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915150" y="258754"/>
              <a:ext cx="190497" cy="1904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1044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915150" y="566733"/>
              <a:ext cx="190500" cy="191154"/>
            </a:xfrm>
            <a:prstGeom prst="rect">
              <a:avLst/>
            </a:prstGeom>
            <a:solidFill>
              <a:srgbClr val="69C3D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1045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915150" y="874703"/>
              <a:ext cx="190500" cy="191154"/>
            </a:xfrm>
            <a:prstGeom prst="rect">
              <a:avLst/>
            </a:prstGeom>
            <a:solidFill>
              <a:srgbClr val="C1E3EB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="1">
                <a:solidFill>
                  <a:schemeClr val="accent2"/>
                </a:solidFill>
              </a:endParaRPr>
            </a:p>
          </p:txBody>
        </p:sp>
      </p:grpSp>
      <p:sp>
        <p:nvSpPr>
          <p:cNvPr id="1037" name="Rectangle 6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88913" y="6551613"/>
            <a:ext cx="1055687" cy="3063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14325" y="1916113"/>
            <a:ext cx="2217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Projected sales split</a:t>
            </a:r>
          </a:p>
        </p:txBody>
      </p:sp>
      <p:sp>
        <p:nvSpPr>
          <p:cNvPr id="1039" name="Text Box 3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943350" y="2946400"/>
            <a:ext cx="650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1040" name="Text Box 3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2600" y="2965450"/>
            <a:ext cx="650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37%</a:t>
            </a:r>
          </a:p>
        </p:txBody>
      </p:sp>
      <p:sp>
        <p:nvSpPr>
          <p:cNvPr id="1041" name="Text Box 3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13075" y="4564063"/>
            <a:ext cx="650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29%</a:t>
            </a: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2088" y="2889250"/>
            <a:ext cx="958850" cy="1765300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8675" name="Picture 57" descr="CHC2011-11067HL lifeline telehealth nurs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4" cstate="print"/>
          <a:srcRect l="26340" r="12903"/>
          <a:stretch>
            <a:fillRect/>
          </a:stretch>
        </p:blipFill>
        <p:spPr bwMode="auto">
          <a:xfrm>
            <a:off x="1462088" y="3602038"/>
            <a:ext cx="9588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9B3F0D-0DD1-41AB-A78F-612704EA9029}" type="slidenum">
              <a:rPr smtClean="0"/>
              <a:pPr/>
              <a:t>3</a:t>
            </a:fld>
            <a:endParaRPr lang="en-US" smtClean="0"/>
          </a:p>
        </p:txBody>
      </p:sp>
      <p:sp>
        <p:nvSpPr>
          <p:cNvPr id="2867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8363" y="5643563"/>
            <a:ext cx="19764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00A7BC"/>
                </a:solidFill>
              </a:rPr>
              <a:t>34,000+</a:t>
            </a:r>
            <a:r>
              <a:rPr lang="en-US" sz="1800">
                <a:solidFill>
                  <a:srgbClr val="00A7BC"/>
                </a:solidFill>
              </a:rPr>
              <a:t/>
            </a:r>
            <a:br>
              <a:rPr lang="en-US" sz="1800">
                <a:solidFill>
                  <a:srgbClr val="00A7BC"/>
                </a:solidFill>
              </a:rPr>
            </a:br>
            <a:r>
              <a:rPr lang="en-US" sz="1200">
                <a:solidFill>
                  <a:srgbClr val="00A7BC"/>
                </a:solidFill>
              </a:rPr>
              <a:t>People employed worldwide in 100 countries</a:t>
            </a:r>
          </a:p>
          <a:p>
            <a:pPr>
              <a:lnSpc>
                <a:spcPct val="75000"/>
              </a:lnSpc>
            </a:pPr>
            <a:endParaRPr lang="en-US" sz="1800">
              <a:solidFill>
                <a:srgbClr val="00A7BC"/>
              </a:solidFill>
            </a:endParaRPr>
          </a:p>
        </p:txBody>
      </p:sp>
      <p:sp>
        <p:nvSpPr>
          <p:cNvPr id="28678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50013" y="5643563"/>
            <a:ext cx="2160587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79BCFF"/>
                </a:solidFill>
              </a:rPr>
              <a:t>450+</a:t>
            </a:r>
            <a:br>
              <a:rPr lang="en-US" sz="3200">
                <a:solidFill>
                  <a:srgbClr val="79BCFF"/>
                </a:solidFill>
              </a:rPr>
            </a:br>
            <a:r>
              <a:rPr lang="en-US" sz="1200">
                <a:solidFill>
                  <a:srgbClr val="79BCFF"/>
                </a:solidFill>
              </a:rPr>
              <a:t>Products and services offered in over 100 countries</a:t>
            </a:r>
          </a:p>
        </p:txBody>
      </p:sp>
      <p:sp>
        <p:nvSpPr>
          <p:cNvPr id="28679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95825" y="5643563"/>
            <a:ext cx="1485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51A200"/>
                </a:solidFill>
              </a:rPr>
              <a:t>9%</a:t>
            </a:r>
            <a:r>
              <a:rPr lang="en-US" sz="1800">
                <a:solidFill>
                  <a:srgbClr val="51A200"/>
                </a:solidFill>
              </a:rPr>
              <a:t/>
            </a:r>
            <a:br>
              <a:rPr lang="en-US" sz="1800">
                <a:solidFill>
                  <a:srgbClr val="51A200"/>
                </a:solidFill>
              </a:rPr>
            </a:br>
            <a:r>
              <a:rPr lang="en-US" sz="1200">
                <a:solidFill>
                  <a:srgbClr val="51A200"/>
                </a:solidFill>
              </a:rPr>
              <a:t>of system sales </a:t>
            </a:r>
            <a:br>
              <a:rPr lang="en-US" sz="1200">
                <a:solidFill>
                  <a:srgbClr val="51A200"/>
                </a:solidFill>
              </a:rPr>
            </a:br>
            <a:r>
              <a:rPr lang="en-US" sz="1200">
                <a:solidFill>
                  <a:srgbClr val="51A200"/>
                </a:solidFill>
              </a:rPr>
              <a:t>invested in R&amp;D</a:t>
            </a:r>
            <a:br>
              <a:rPr lang="en-US" sz="1200">
                <a:solidFill>
                  <a:srgbClr val="51A200"/>
                </a:solidFill>
              </a:rPr>
            </a:br>
            <a:r>
              <a:rPr lang="en-US" sz="1200">
                <a:solidFill>
                  <a:srgbClr val="51A200"/>
                </a:solidFill>
              </a:rPr>
              <a:t>In 2009</a:t>
            </a:r>
          </a:p>
          <a:p>
            <a:pPr>
              <a:lnSpc>
                <a:spcPct val="75000"/>
              </a:lnSpc>
            </a:pPr>
            <a:endParaRPr lang="en-US" sz="1800">
              <a:solidFill>
                <a:srgbClr val="51A200"/>
              </a:solidFill>
            </a:endParaRPr>
          </a:p>
        </p:txBody>
      </p:sp>
      <p:sp>
        <p:nvSpPr>
          <p:cNvPr id="28680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67375" y="2462213"/>
            <a:ext cx="3067050" cy="355600"/>
          </a:xfrm>
          <a:prstGeom prst="homePlate">
            <a:avLst>
              <a:gd name="adj" fmla="val 0"/>
            </a:avLst>
          </a:prstGeom>
          <a:solidFill>
            <a:srgbClr val="51A2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81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" y="2012950"/>
            <a:ext cx="8315325" cy="354013"/>
          </a:xfrm>
          <a:prstGeom prst="homePlate">
            <a:avLst>
              <a:gd name="adj" fmla="val 0"/>
            </a:avLst>
          </a:prstGeom>
          <a:solidFill>
            <a:srgbClr val="094B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B5ED7"/>
              </a:solidFill>
              <a:cs typeface="Arial" charset="0"/>
            </a:endParaRPr>
          </a:p>
        </p:txBody>
      </p:sp>
      <p:sp>
        <p:nvSpPr>
          <p:cNvPr id="2868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51263" y="2065338"/>
            <a:ext cx="1687512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Philips Healthcare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8683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9100" y="2462213"/>
            <a:ext cx="5167313" cy="355600"/>
          </a:xfrm>
          <a:prstGeom prst="homePlate">
            <a:avLst>
              <a:gd name="adj" fmla="val 0"/>
            </a:avLst>
          </a:prstGeom>
          <a:solidFill>
            <a:srgbClr val="79B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84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2514600"/>
            <a:ext cx="1689100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Businesses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81700" y="2514600"/>
            <a:ext cx="2462213" cy="227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Sales &amp; services geographies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09575" y="2889250"/>
            <a:ext cx="958850" cy="1765300"/>
            <a:chOff x="381000" y="2900363"/>
            <a:chExt cx="971550" cy="1787525"/>
          </a:xfrm>
        </p:grpSpPr>
        <p:sp>
          <p:nvSpPr>
            <p:cNvPr id="28724" name="AutoShape 1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81000" y="2900363"/>
              <a:ext cx="971550" cy="1787525"/>
            </a:xfrm>
            <a:prstGeom prst="homePlate">
              <a:avLst>
                <a:gd name="adj" fmla="val 0"/>
              </a:avLst>
            </a:prstGeom>
            <a:solidFill>
              <a:srgbClr val="C9E5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8725" name="Text Box 1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523875" y="2986088"/>
              <a:ext cx="685800" cy="3599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105000"/>
                </a:lnSpc>
                <a:buSzPct val="95000"/>
              </a:pPr>
              <a:r>
                <a:rPr lang="en-US" sz="1100">
                  <a:solidFill>
                    <a:schemeClr val="tx1"/>
                  </a:solidFill>
                  <a:ea typeface="MS PGothic" pitchFamily="34" charset="-128"/>
                </a:rPr>
                <a:t>Imaging Systems</a:t>
              </a:r>
              <a:endParaRPr lang="en-GB" sz="1100">
                <a:solidFill>
                  <a:schemeClr val="tx1"/>
                </a:solidFill>
                <a:ea typeface="MS PGothic" pitchFamily="34" charset="-128"/>
              </a:endParaRPr>
            </a:p>
          </p:txBody>
        </p:sp>
        <p:pic>
          <p:nvPicPr>
            <p:cNvPr id="28726" name="Picture 16" descr="imaging_small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55" cstate="print"/>
            <a:srcRect l="8260" t="13333" r="24559" b="18788"/>
            <a:stretch>
              <a:fillRect/>
            </a:stretch>
          </p:blipFill>
          <p:spPr bwMode="auto">
            <a:xfrm>
              <a:off x="382588" y="3621088"/>
              <a:ext cx="9683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7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604963" y="2973388"/>
            <a:ext cx="676275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tx1"/>
                </a:solidFill>
                <a:ea typeface="MS PGothic" pitchFamily="34" charset="-128"/>
              </a:rPr>
              <a:t>Home Healthcare Solutions</a:t>
            </a:r>
            <a:endParaRPr lang="en-GB" sz="11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8688" name="AutoShape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14600" y="2889250"/>
            <a:ext cx="960438" cy="1765300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89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19375" y="2973388"/>
            <a:ext cx="757238" cy="527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Clinical Care</a:t>
            </a:r>
            <a:br>
              <a:rPr lang="en-GB" sz="1100">
                <a:solidFill>
                  <a:schemeClr val="tx1"/>
                </a:solidFill>
                <a:ea typeface="MS PGothic" pitchFamily="34" charset="-128"/>
              </a:rPr>
            </a:b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Systems</a:t>
            </a:r>
          </a:p>
        </p:txBody>
      </p:sp>
      <p:pic>
        <p:nvPicPr>
          <p:cNvPr id="28690" name="Picture 24" descr="iE33_in use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516188" y="3603625"/>
            <a:ext cx="9588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AutoShape 2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67113" y="2890838"/>
            <a:ext cx="958850" cy="1765300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92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48075" y="2973388"/>
            <a:ext cx="78105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Healthcare Informatics</a:t>
            </a:r>
          </a:p>
        </p:txBody>
      </p:sp>
      <p:pic>
        <p:nvPicPr>
          <p:cNvPr id="28693" name="Picture 28" descr="informatics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567113" y="3603625"/>
            <a:ext cx="9588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619625" y="2889250"/>
            <a:ext cx="958850" cy="1765300"/>
            <a:chOff x="4657725" y="2900363"/>
            <a:chExt cx="971550" cy="1787525"/>
          </a:xfrm>
        </p:grpSpPr>
        <p:sp>
          <p:nvSpPr>
            <p:cNvPr id="28721" name="AutoShape 2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657725" y="2900363"/>
              <a:ext cx="971550" cy="1787525"/>
            </a:xfrm>
            <a:prstGeom prst="homePlate">
              <a:avLst>
                <a:gd name="adj" fmla="val 0"/>
              </a:avLst>
            </a:prstGeom>
            <a:solidFill>
              <a:srgbClr val="C9E5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28722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790955" y="2986088"/>
              <a:ext cx="685800" cy="165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105000"/>
                </a:lnSpc>
                <a:buSzPct val="95000"/>
              </a:pPr>
              <a:r>
                <a:rPr lang="en-GB" sz="1100">
                  <a:solidFill>
                    <a:schemeClr val="tx1"/>
                  </a:solidFill>
                  <a:ea typeface="MS PGothic" pitchFamily="34" charset="-128"/>
                </a:rPr>
                <a:t>Services</a:t>
              </a:r>
            </a:p>
          </p:txBody>
        </p:sp>
        <p:pic>
          <p:nvPicPr>
            <p:cNvPr id="28723" name="Picture 32" descr="57525589 gettty"/>
            <p:cNvPicPr>
              <a:picLocks noChangeAspect="1" noChangeArrowheads="1"/>
            </p:cNvPicPr>
            <p:nvPr>
              <p:custDataLst>
                <p:tags r:id="rId48"/>
              </p:custDataLst>
            </p:nvPr>
          </p:nvPicPr>
          <p:blipFill>
            <a:blip r:embed="rId58" cstate="print"/>
            <a:srcRect l="15971" r="13542" b="10519"/>
            <a:stretch>
              <a:fillRect/>
            </a:stretch>
          </p:blipFill>
          <p:spPr bwMode="auto">
            <a:xfrm>
              <a:off x="4659313" y="3621088"/>
              <a:ext cx="96678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95" name="AutoShap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9100" y="4741863"/>
            <a:ext cx="5167313" cy="355600"/>
          </a:xfrm>
          <a:prstGeom prst="homePlate">
            <a:avLst>
              <a:gd name="adj" fmla="val 0"/>
            </a:avLst>
          </a:prstGeom>
          <a:solidFill>
            <a:srgbClr val="79B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96" name="Text Box 4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0388" y="4835525"/>
            <a:ext cx="655637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32%</a:t>
            </a:r>
          </a:p>
        </p:txBody>
      </p:sp>
      <p:sp>
        <p:nvSpPr>
          <p:cNvPr id="28697" name="AutoShap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67375" y="4741863"/>
            <a:ext cx="3067050" cy="355600"/>
          </a:xfrm>
          <a:prstGeom prst="homePlate">
            <a:avLst>
              <a:gd name="adj" fmla="val 0"/>
            </a:avLst>
          </a:prstGeom>
          <a:solidFill>
            <a:srgbClr val="51A2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98" name="Text Box 4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04963" y="4835525"/>
            <a:ext cx="654050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14%</a:t>
            </a:r>
          </a:p>
        </p:txBody>
      </p:sp>
      <p:sp>
        <p:nvSpPr>
          <p:cNvPr id="28699" name="Text Box 4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67000" y="4835525"/>
            <a:ext cx="655638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15%</a:t>
            </a:r>
          </a:p>
        </p:txBody>
      </p:sp>
      <p:sp>
        <p:nvSpPr>
          <p:cNvPr id="28700" name="Text Box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721100" y="4835525"/>
            <a:ext cx="655638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13%</a:t>
            </a:r>
          </a:p>
        </p:txBody>
      </p:sp>
      <p:sp>
        <p:nvSpPr>
          <p:cNvPr id="28701" name="Text Box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56150" y="4835525"/>
            <a:ext cx="654050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26%</a:t>
            </a:r>
          </a:p>
        </p:txBody>
      </p:sp>
      <p:sp>
        <p:nvSpPr>
          <p:cNvPr id="28702" name="Text Box 4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875338" y="4835525"/>
            <a:ext cx="654050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48%</a:t>
            </a:r>
          </a:p>
        </p:txBody>
      </p:sp>
      <p:sp>
        <p:nvSpPr>
          <p:cNvPr id="28703" name="Text Box 5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91338" y="4835525"/>
            <a:ext cx="654050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34%</a:t>
            </a:r>
          </a:p>
        </p:txBody>
      </p:sp>
      <p:sp>
        <p:nvSpPr>
          <p:cNvPr id="28704" name="Text Box 5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935913" y="4835525"/>
            <a:ext cx="654050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100">
                <a:solidFill>
                  <a:schemeClr val="bg1"/>
                </a:solidFill>
                <a:ea typeface="MS PGothic" pitchFamily="34" charset="-128"/>
                <a:cs typeface="Arial" charset="0"/>
              </a:rPr>
              <a:t>18%</a:t>
            </a:r>
          </a:p>
        </p:txBody>
      </p:sp>
      <p:sp>
        <p:nvSpPr>
          <p:cNvPr id="28705" name="AutoShape 3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723063" y="2889250"/>
            <a:ext cx="958850" cy="1765300"/>
          </a:xfrm>
          <a:prstGeom prst="homePlate">
            <a:avLst>
              <a:gd name="adj" fmla="val 0"/>
            </a:avLst>
          </a:prstGeom>
          <a:solidFill>
            <a:srgbClr val="A5D64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706" name="Text Box 3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751638" y="3001963"/>
            <a:ext cx="901700" cy="176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International</a:t>
            </a:r>
          </a:p>
        </p:txBody>
      </p:sp>
      <p:sp>
        <p:nvSpPr>
          <p:cNvPr id="28707" name="Rectangle 6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734175" y="3600450"/>
            <a:ext cx="939800" cy="1039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8708" name="Picture 53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6742113" y="3849688"/>
            <a:ext cx="9144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9" name="AutoShape 33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70550" y="2889250"/>
            <a:ext cx="960438" cy="1765300"/>
          </a:xfrm>
          <a:prstGeom prst="homePlate">
            <a:avLst>
              <a:gd name="adj" fmla="val 0"/>
            </a:avLst>
          </a:prstGeom>
          <a:solidFill>
            <a:srgbClr val="A5D64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710" name="Text 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699125" y="2982913"/>
            <a:ext cx="903288" cy="176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North America</a:t>
            </a:r>
          </a:p>
        </p:txBody>
      </p:sp>
      <p:sp>
        <p:nvSpPr>
          <p:cNvPr id="28711" name="Rectangle 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680075" y="3600450"/>
            <a:ext cx="941388" cy="1039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8712" name="Picture 74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683250" y="3859213"/>
            <a:ext cx="9271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13" name="Picture 52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5691188" y="3852863"/>
            <a:ext cx="909637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AutoShape 3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775575" y="2889250"/>
            <a:ext cx="958850" cy="1765300"/>
          </a:xfrm>
          <a:prstGeom prst="homePlate">
            <a:avLst>
              <a:gd name="adj" fmla="val 0"/>
            </a:avLst>
          </a:prstGeom>
          <a:solidFill>
            <a:srgbClr val="A5D64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715" name="Text Box 3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04150" y="2982913"/>
            <a:ext cx="901700" cy="350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GB" sz="1100">
                <a:solidFill>
                  <a:schemeClr val="tx1"/>
                </a:solidFill>
                <a:ea typeface="MS PGothic" pitchFamily="34" charset="-128"/>
              </a:rPr>
              <a:t>Emerging Markets</a:t>
            </a:r>
          </a:p>
        </p:txBody>
      </p:sp>
      <p:sp>
        <p:nvSpPr>
          <p:cNvPr id="28716" name="Rectangle 65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785100" y="3600450"/>
            <a:ext cx="939800" cy="1039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8717" name="Picture 54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7796213" y="3848100"/>
            <a:ext cx="919162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8" name="Rectangle 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92113" y="565150"/>
            <a:ext cx="8359775" cy="914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3000">
                <a:solidFill>
                  <a:schemeClr val="tx1"/>
                </a:solidFill>
              </a:rPr>
              <a:t>Depth and reach of Philips Healthcare</a:t>
            </a:r>
            <a:r>
              <a:rPr lang="en-US" sz="3000">
                <a:solidFill>
                  <a:srgbClr val="00A7BC"/>
                </a:solidFill>
              </a:rPr>
              <a:t/>
            </a:r>
            <a:br>
              <a:rPr lang="en-US" sz="3000">
                <a:solidFill>
                  <a:srgbClr val="00A7BC"/>
                </a:solidFill>
              </a:rPr>
            </a:br>
            <a:r>
              <a:rPr lang="en-US" sz="1800">
                <a:solidFill>
                  <a:srgbClr val="0B5ED7"/>
                </a:solidFill>
              </a:rPr>
              <a:t>What we do. Where we are.</a:t>
            </a:r>
            <a:endParaRPr lang="en-US" sz="1800">
              <a:solidFill>
                <a:srgbClr val="F58F08"/>
              </a:solidFill>
            </a:endParaRPr>
          </a:p>
        </p:txBody>
      </p:sp>
      <p:sp>
        <p:nvSpPr>
          <p:cNvPr id="28719" name="Rectangle 6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88913" y="6551613"/>
            <a:ext cx="1055687" cy="3063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0" name="Text Box 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63538" y="5643563"/>
            <a:ext cx="12969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SzPct val="100000"/>
            </a:pPr>
            <a:r>
              <a:rPr lang="en-US" sz="3200">
                <a:solidFill>
                  <a:srgbClr val="AC0098"/>
                </a:solidFill>
              </a:rPr>
              <a:t>€7.8</a:t>
            </a:r>
            <a:r>
              <a:rPr lang="en-US" sz="1800">
                <a:solidFill>
                  <a:srgbClr val="AC0098"/>
                </a:solidFill>
              </a:rPr>
              <a:t/>
            </a:r>
            <a:br>
              <a:rPr lang="en-US" sz="1800">
                <a:solidFill>
                  <a:srgbClr val="AC0098"/>
                </a:solidFill>
              </a:rPr>
            </a:br>
            <a:r>
              <a:rPr lang="en-US" sz="1200">
                <a:solidFill>
                  <a:srgbClr val="AC0098"/>
                </a:solidFill>
              </a:rPr>
              <a:t>Billion in sales in 2009</a:t>
            </a:r>
          </a:p>
          <a:p>
            <a:pPr>
              <a:lnSpc>
                <a:spcPct val="75000"/>
              </a:lnSpc>
            </a:pPr>
            <a:endParaRPr lang="en-US" sz="1200">
              <a:solidFill>
                <a:srgbClr val="AC0098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1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97088" y="2900363"/>
            <a:ext cx="1598612" cy="3519487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9699" name="Picture 29" descr="CHC2011-11067HL lifeline telehealth nurse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 cstate="print"/>
          <a:srcRect l="1022" t="3355" r="351"/>
          <a:stretch>
            <a:fillRect/>
          </a:stretch>
        </p:blipFill>
        <p:spPr bwMode="auto">
          <a:xfrm>
            <a:off x="2095500" y="3422650"/>
            <a:ext cx="15970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7867CF-653D-4AE3-AD6B-7AA4F4DC5D07}" type="slidenum">
              <a:rPr smtClean="0"/>
              <a:pPr/>
              <a:t>4</a:t>
            </a:fld>
            <a:endParaRPr lang="en-US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products and service of Philips Healthcare</a:t>
            </a:r>
            <a:br>
              <a:rPr lang="en-US" smtClean="0"/>
            </a:br>
            <a:r>
              <a:rPr lang="en-US" sz="1800" smtClean="0">
                <a:solidFill>
                  <a:srgbClr val="0B5ED7"/>
                </a:solidFill>
              </a:rPr>
              <a:t>Providing comprehensive support</a:t>
            </a:r>
          </a:p>
        </p:txBody>
      </p:sp>
      <p:sp>
        <p:nvSpPr>
          <p:cNvPr id="2970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13163" y="2506663"/>
            <a:ext cx="1687512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Businesses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pic>
        <p:nvPicPr>
          <p:cNvPr id="29703" name="Picture 10" descr="imaging_small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/>
          <a:srcRect l="8260" t="23134" r="24559" b="35956"/>
          <a:stretch>
            <a:fillRect/>
          </a:stretch>
        </p:blipFill>
        <p:spPr bwMode="auto">
          <a:xfrm>
            <a:off x="420688" y="3592513"/>
            <a:ext cx="15859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100" y="2900363"/>
            <a:ext cx="1598613" cy="3519487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9100" y="2947988"/>
            <a:ext cx="1579563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Imaging</a:t>
            </a:r>
            <a:br>
              <a:rPr lang="en-US" sz="120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Systems</a:t>
            </a:r>
            <a:endParaRPr lang="en-GB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06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1338" y="4537075"/>
            <a:ext cx="1354137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 err="1">
                <a:solidFill>
                  <a:schemeClr val="tx1"/>
                </a:solidFill>
                <a:ea typeface="MS PGothic" pitchFamily="34" charset="-128"/>
              </a:rPr>
              <a:t>Cath</a:t>
            </a: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 Lab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X-Ray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CT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MR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SPECT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SPECT/CT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 smtClean="0">
                <a:solidFill>
                  <a:schemeClr val="tx1"/>
                </a:solidFill>
                <a:ea typeface="MS PGothic" pitchFamily="34" charset="-128"/>
              </a:rPr>
              <a:t>PET/CT</a:t>
            </a:r>
          </a:p>
        </p:txBody>
      </p:sp>
      <p:pic>
        <p:nvPicPr>
          <p:cNvPr id="29707" name="Picture 13" descr="imaging_small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/>
          <a:srcRect t="17838" b="21622"/>
          <a:stretch>
            <a:fillRect/>
          </a:stretch>
        </p:blipFill>
        <p:spPr bwMode="auto">
          <a:xfrm>
            <a:off x="422275" y="3414713"/>
            <a:ext cx="1595438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8363" y="2965450"/>
            <a:ext cx="1514475" cy="382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Home Healthcare Solutions</a:t>
            </a:r>
            <a:endParaRPr lang="en-GB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2175" y="4537075"/>
            <a:ext cx="1468438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Sleep Disordered Breathing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Medical Alert Services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Home Cardiac Monitoring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Home Respiratory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Senior Living</a:t>
            </a:r>
            <a:endParaRPr lang="en-GB" sz="1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10" name="AutoShap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75075" y="2900363"/>
            <a:ext cx="1600200" cy="3519487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711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06850" y="2974975"/>
            <a:ext cx="11366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Clinical Care Systems</a:t>
            </a:r>
            <a:endParaRPr lang="en-GB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12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71900" y="4537075"/>
            <a:ext cx="1600200" cy="180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 smtClean="0">
                <a:solidFill>
                  <a:schemeClr val="tx1"/>
                </a:solidFill>
                <a:ea typeface="MS PGothic" pitchFamily="34" charset="-128"/>
              </a:rPr>
              <a:t>Ultrasound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 smtClean="0">
                <a:solidFill>
                  <a:schemeClr val="tx1"/>
                </a:solidFill>
                <a:ea typeface="MS PGothic" pitchFamily="34" charset="-128"/>
              </a:rPr>
              <a:t>Cardiac </a:t>
            </a: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Resuscitation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Ventilation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ECG Solutions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Children’s Medical </a:t>
            </a:r>
            <a:br>
              <a:rPr lang="en-US" sz="1000" dirty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Ventures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Medical Consumables</a:t>
            </a:r>
            <a:br>
              <a:rPr lang="en-US" sz="1000" dirty="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&amp; Supplies</a:t>
            </a:r>
          </a:p>
          <a:p>
            <a:pPr algn="ctr" eaLnBrk="0" hangingPunct="0">
              <a:lnSpc>
                <a:spcPts val="1300"/>
              </a:lnSpc>
              <a:spcAft>
                <a:spcPts val="400"/>
              </a:spcAft>
              <a:buSzPct val="95000"/>
            </a:pPr>
            <a:r>
              <a:rPr lang="en-US" sz="1000" dirty="0">
                <a:solidFill>
                  <a:schemeClr val="tx1"/>
                </a:solidFill>
                <a:ea typeface="MS PGothic" pitchFamily="34" charset="-128"/>
              </a:rPr>
              <a:t>Emergency Care Services</a:t>
            </a:r>
            <a:endParaRPr lang="en-GB" sz="1000" dirty="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9713" name="Picture 22" descr="iE33_in use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775075" y="3414713"/>
            <a:ext cx="15986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4" name="AutoShap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56238" y="2900363"/>
            <a:ext cx="1598612" cy="3519487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715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425" y="2965450"/>
            <a:ext cx="1138238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Healthcare Informatics</a:t>
            </a:r>
            <a:endParaRPr lang="en-GB" sz="12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16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21325" y="4537075"/>
            <a:ext cx="1468438" cy="182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Anesthesia Informatics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Cardiology Informatics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Critical Care Informatics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Clinical Decision</a:t>
            </a:r>
            <a:br>
              <a:rPr lang="en-US" sz="100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Support Systems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Maternal &amp; Perinatal</a:t>
            </a:r>
            <a:br>
              <a:rPr lang="en-US" sz="1000">
                <a:solidFill>
                  <a:schemeClr val="tx1"/>
                </a:solidFill>
                <a:ea typeface="MS PGothic" pitchFamily="34" charset="-128"/>
              </a:rPr>
            </a:b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Monitoring Solutions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Patient Monitoring Systems</a:t>
            </a:r>
          </a:p>
          <a:p>
            <a:pPr algn="ctr" eaLnBrk="0" hangingPunct="0">
              <a:lnSpc>
                <a:spcPts val="1200"/>
              </a:lnSpc>
              <a:spcAft>
                <a:spcPts val="400"/>
              </a:spcAft>
              <a:buSzPct val="95000"/>
            </a:pPr>
            <a:r>
              <a:rPr lang="en-US" sz="1000">
                <a:solidFill>
                  <a:schemeClr val="tx1"/>
                </a:solidFill>
                <a:ea typeface="MS PGothic" pitchFamily="34" charset="-128"/>
              </a:rPr>
              <a:t>Radiology Informatics</a:t>
            </a:r>
            <a:endParaRPr lang="en-GB" sz="1000">
              <a:solidFill>
                <a:schemeClr val="tx1"/>
              </a:solidFill>
              <a:ea typeface="MS PGothic" pitchFamily="34" charset="-128"/>
            </a:endParaRPr>
          </a:p>
        </p:txBody>
      </p:sp>
      <p:sp>
        <p:nvSpPr>
          <p:cNvPr id="29717" name="AutoShape 3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9100" y="2005013"/>
            <a:ext cx="8315325" cy="354012"/>
          </a:xfrm>
          <a:prstGeom prst="homePlate">
            <a:avLst>
              <a:gd name="adj" fmla="val 0"/>
            </a:avLst>
          </a:prstGeom>
          <a:solidFill>
            <a:srgbClr val="094BA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B5ED7"/>
              </a:solidFill>
              <a:cs typeface="Arial" charset="0"/>
            </a:endParaRPr>
          </a:p>
        </p:txBody>
      </p:sp>
      <p:sp>
        <p:nvSpPr>
          <p:cNvPr id="29718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741738" y="2057400"/>
            <a:ext cx="1687512" cy="22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Philips Healthcare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9719" name="AutoShape 3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" y="2454275"/>
            <a:ext cx="8315325" cy="355600"/>
          </a:xfrm>
          <a:prstGeom prst="homePlate">
            <a:avLst>
              <a:gd name="adj" fmla="val 0"/>
            </a:avLst>
          </a:prstGeom>
          <a:solidFill>
            <a:srgbClr val="79B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720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741738" y="2506663"/>
            <a:ext cx="1687512" cy="220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400">
                <a:solidFill>
                  <a:schemeClr val="bg1"/>
                </a:solidFill>
                <a:ea typeface="MS PGothic" pitchFamily="34" charset="-128"/>
              </a:rPr>
              <a:t>Businesses</a:t>
            </a:r>
            <a:endParaRPr lang="en-GB" sz="140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29721" name="AutoShape 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35813" y="2903538"/>
            <a:ext cx="1598612" cy="3516312"/>
          </a:xfrm>
          <a:prstGeom prst="homePlate">
            <a:avLst>
              <a:gd name="adj" fmla="val 0"/>
            </a:avLst>
          </a:prstGeom>
          <a:solidFill>
            <a:srgbClr val="C9E5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972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66000" y="3060700"/>
            <a:ext cx="1138238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05000"/>
              </a:lnSpc>
              <a:buSzPct val="95000"/>
            </a:pPr>
            <a:r>
              <a:rPr lang="en-US" sz="1200">
                <a:solidFill>
                  <a:schemeClr val="tx1"/>
                </a:solidFill>
                <a:ea typeface="MS PGothic" pitchFamily="34" charset="-128"/>
              </a:rPr>
              <a:t>Services</a:t>
            </a:r>
            <a:endParaRPr lang="en-GB" sz="1200">
              <a:solidFill>
                <a:schemeClr val="tx1"/>
              </a:solidFill>
              <a:ea typeface="MS PGothic" pitchFamily="34" charset="-128"/>
            </a:endParaRPr>
          </a:p>
        </p:txBody>
      </p:sp>
      <p:pic>
        <p:nvPicPr>
          <p:cNvPr id="29723" name="Picture 30" descr="57525589 gettty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5" cstate="print"/>
          <a:srcRect b="23927"/>
          <a:stretch>
            <a:fillRect/>
          </a:stretch>
        </p:blipFill>
        <p:spPr bwMode="auto">
          <a:xfrm>
            <a:off x="7135813" y="3414713"/>
            <a:ext cx="15954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4" name="Text 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86613" y="4537075"/>
            <a:ext cx="1468437" cy="140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Site Planning &amp; Project Management</a:t>
            </a:r>
          </a:p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Ambient Experience</a:t>
            </a:r>
          </a:p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Education Services</a:t>
            </a:r>
          </a:p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Performance Services</a:t>
            </a:r>
          </a:p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Managed Services</a:t>
            </a:r>
          </a:p>
          <a:p>
            <a:pPr algn="ctr">
              <a:lnSpc>
                <a:spcPts val="1300"/>
              </a:lnSpc>
              <a:spcAft>
                <a:spcPts val="400"/>
              </a:spcAft>
            </a:pPr>
            <a:r>
              <a:rPr lang="en-US" sz="1000">
                <a:solidFill>
                  <a:schemeClr val="tx1"/>
                </a:solidFill>
              </a:rPr>
              <a:t> Equipment Maintenance</a:t>
            </a:r>
          </a:p>
        </p:txBody>
      </p:sp>
      <p:pic>
        <p:nvPicPr>
          <p:cNvPr id="29725" name="Picture 26" descr="informatics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456238" y="3416300"/>
            <a:ext cx="15970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People_Factory_Map_clea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4" cstate="print"/>
          <a:srcRect/>
          <a:stretch>
            <a:fillRect/>
          </a:stretch>
        </p:blipFill>
        <p:spPr bwMode="auto">
          <a:xfrm>
            <a:off x="1393825" y="2378075"/>
            <a:ext cx="684688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93700" y="561975"/>
            <a:ext cx="7162800" cy="914400"/>
          </a:xfrm>
        </p:spPr>
        <p:txBody>
          <a:bodyPr/>
          <a:lstStyle/>
          <a:p>
            <a:r>
              <a:rPr lang="en-US" smtClean="0"/>
              <a:t>We are a global healthcare leader</a:t>
            </a:r>
            <a:br>
              <a:rPr lang="en-US" smtClean="0"/>
            </a:br>
            <a:r>
              <a:rPr lang="en-US" sz="1800" smtClean="0">
                <a:solidFill>
                  <a:srgbClr val="0B5ED7"/>
                </a:solidFill>
              </a:rPr>
              <a:t>Innovating. Driving the market.</a:t>
            </a:r>
          </a:p>
        </p:txBody>
      </p:sp>
      <p:sp>
        <p:nvSpPr>
          <p:cNvPr id="19478" name="Rectangle 9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1979613"/>
            <a:ext cx="20574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51A200"/>
                </a:solidFill>
              </a:rPr>
              <a:t>Aggregating technologies</a:t>
            </a:r>
          </a:p>
        </p:txBody>
      </p:sp>
      <p:sp>
        <p:nvSpPr>
          <p:cNvPr id="19481" name="Rectangle 9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8200" y="1979613"/>
            <a:ext cx="19812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F58F08"/>
                </a:solidFill>
              </a:rPr>
              <a:t>Expanding care settings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149725" y="3711575"/>
            <a:ext cx="2068513" cy="738188"/>
            <a:chOff x="4149725" y="3711576"/>
            <a:chExt cx="2068194" cy="738188"/>
          </a:xfrm>
        </p:grpSpPr>
        <p:sp>
          <p:nvSpPr>
            <p:cNvPr id="30813" name="AutoShape 12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5610224" y="3711576"/>
              <a:ext cx="607695" cy="182563"/>
            </a:xfrm>
            <a:prstGeom prst="roundRect">
              <a:avLst>
                <a:gd name="adj" fmla="val 16667"/>
              </a:avLst>
            </a:prstGeom>
            <a:solidFill>
              <a:srgbClr val="094BA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814" name="Text Box 13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5638800" y="3716367"/>
              <a:ext cx="565150" cy="166688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CV/X-Ray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0815" name="Line 14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V="1">
              <a:off x="4905375" y="3881439"/>
              <a:ext cx="674688" cy="29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AutoShape 16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192588" y="4265614"/>
              <a:ext cx="296863" cy="184150"/>
            </a:xfrm>
            <a:prstGeom prst="roundRect">
              <a:avLst>
                <a:gd name="adj" fmla="val 16667"/>
              </a:avLst>
            </a:prstGeom>
            <a:solidFill>
              <a:srgbClr val="094BA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817" name="Text Box 17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149725" y="4273523"/>
              <a:ext cx="287338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MR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0818" name="Line 1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 flipH="1">
              <a:off x="4511040" y="4219576"/>
              <a:ext cx="308611" cy="103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30" name="Text Box 10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1935163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B5ED7"/>
                </a:solidFill>
              </a:rPr>
              <a:t>Our foundation</a:t>
            </a:r>
          </a:p>
        </p:txBody>
      </p:sp>
      <p:sp>
        <p:nvSpPr>
          <p:cNvPr id="19511" name="Rectangle 9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29413" y="1982788"/>
            <a:ext cx="1347787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sz="1400">
                <a:solidFill>
                  <a:srgbClr val="00A7BC"/>
                </a:solidFill>
              </a:rPr>
              <a:t>Global footprint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3800475" y="4202113"/>
            <a:ext cx="4789488" cy="1901825"/>
            <a:chOff x="3800475" y="4202113"/>
            <a:chExt cx="4789344" cy="1901825"/>
          </a:xfrm>
        </p:grpSpPr>
        <p:sp>
          <p:nvSpPr>
            <p:cNvPr id="30793" name="AutoShape 5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164388" y="4202113"/>
              <a:ext cx="939800" cy="184150"/>
            </a:xfrm>
            <a:prstGeom prst="roundRect">
              <a:avLst>
                <a:gd name="adj" fmla="val 16667"/>
              </a:avLst>
            </a:prstGeom>
            <a:solidFill>
              <a:srgbClr val="00A7BC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3800475" y="4202113"/>
              <a:ext cx="4789344" cy="1901825"/>
              <a:chOff x="3800475" y="4202113"/>
              <a:chExt cx="4789344" cy="1901825"/>
            </a:xfrm>
          </p:grpSpPr>
          <p:sp>
            <p:nvSpPr>
              <p:cNvPr id="30795" name="AutoShape 54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6807200" y="4987925"/>
                <a:ext cx="785091" cy="152400"/>
              </a:xfrm>
              <a:prstGeom prst="roundRect">
                <a:avLst>
                  <a:gd name="adj" fmla="val 16667"/>
                </a:avLst>
              </a:prstGeom>
              <a:solidFill>
                <a:srgbClr val="00A7BC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aseline="-25000">
                  <a:solidFill>
                    <a:schemeClr val="hlink"/>
                  </a:solidFill>
                </a:endParaRPr>
              </a:p>
            </p:txBody>
          </p:sp>
          <p:grpSp>
            <p:nvGrpSpPr>
              <p:cNvPr id="5" name="Group 94"/>
              <p:cNvGrpSpPr>
                <a:grpSpLocks/>
              </p:cNvGrpSpPr>
              <p:nvPr/>
            </p:nvGrpSpPr>
            <p:grpSpPr bwMode="auto">
              <a:xfrm>
                <a:off x="3800475" y="4202113"/>
                <a:ext cx="4789344" cy="1901825"/>
                <a:chOff x="3800475" y="4202113"/>
                <a:chExt cx="4789344" cy="1901825"/>
              </a:xfrm>
            </p:grpSpPr>
            <p:sp>
              <p:nvSpPr>
                <p:cNvPr id="30797" name="AutoShape 8"/>
                <p:cNvSpPr>
                  <a:spLocks noChangeArrowheads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7265988" y="4579938"/>
                  <a:ext cx="1301663" cy="184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A7B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aseline="-25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30798" name="Text Box 9"/>
                <p:cNvSpPr txBox="1"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7315201" y="4591022"/>
                  <a:ext cx="1274618" cy="166199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Philips Neusoft 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(2004)</a:t>
                  </a:r>
                </a:p>
              </p:txBody>
            </p:sp>
            <p:sp>
              <p:nvSpPr>
                <p:cNvPr id="30799" name="Line 10"/>
                <p:cNvSpPr>
                  <a:spLocks noChangeShapeType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 flipH="1">
                  <a:off x="6816725" y="4646613"/>
                  <a:ext cx="422275" cy="460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0" name="Text Box 55"/>
                <p:cNvSpPr txBox="1"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7118350" y="4202113"/>
                  <a:ext cx="992188" cy="16351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Goldway 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(2008)</a:t>
                  </a:r>
                </a:p>
              </p:txBody>
            </p:sp>
            <p:sp>
              <p:nvSpPr>
                <p:cNvPr id="30801" name="Line 56"/>
                <p:cNvSpPr>
                  <a:spLocks noChangeShapeType="1"/>
                </p:cNvSpPr>
                <p:nvPr>
                  <p:custDataLst>
                    <p:tags r:id="rId74"/>
                  </p:custDataLst>
                </p:nvPr>
              </p:nvSpPr>
              <p:spPr bwMode="auto">
                <a:xfrm flipH="1">
                  <a:off x="6657975" y="4351338"/>
                  <a:ext cx="428625" cy="3698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2" name="Line 58"/>
                <p:cNvSpPr>
                  <a:spLocks noChangeShapeType="1"/>
                </p:cNvSpPr>
                <p:nvPr>
                  <p:custDataLst>
                    <p:tags r:id="rId75"/>
                  </p:custDataLst>
                </p:nvPr>
              </p:nvSpPr>
              <p:spPr bwMode="auto">
                <a:xfrm flipH="1" flipV="1">
                  <a:off x="3827463" y="5478463"/>
                  <a:ext cx="174625" cy="4238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3" name="AutoShape 59"/>
                <p:cNvSpPr>
                  <a:spLocks noChangeArrowheads="1"/>
                </p:cNvSpPr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021138" y="5919788"/>
                  <a:ext cx="2181225" cy="184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A7B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aseline="-25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30804" name="Text Box 60"/>
                <p:cNvSpPr txBox="1">
                  <a:spLocks noChangeArrowheads="1"/>
                </p:cNvSpPr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074334" y="5923743"/>
                  <a:ext cx="2205038" cy="16351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Dixtal Biomedica e Technologia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 (2008)</a:t>
                  </a:r>
                </a:p>
              </p:txBody>
            </p:sp>
            <p:sp>
              <p:nvSpPr>
                <p:cNvPr id="30805" name="Line 62"/>
                <p:cNvSpPr>
                  <a:spLocks noChangeShapeType="1"/>
                </p:cNvSpPr>
                <p:nvPr>
                  <p:custDataLst>
                    <p:tags r:id="rId78"/>
                  </p:custDataLst>
                </p:nvPr>
              </p:nvSpPr>
              <p:spPr bwMode="auto">
                <a:xfrm flipH="1" flipV="1">
                  <a:off x="3800475" y="5405438"/>
                  <a:ext cx="433388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6" name="AutoShape 63"/>
                <p:cNvSpPr>
                  <a:spLocks noChangeArrowheads="1"/>
                </p:cNvSpPr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4260850" y="5522913"/>
                  <a:ext cx="1639888" cy="1841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A7BC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aseline="-25000">
                    <a:solidFill>
                      <a:schemeClr val="hlink"/>
                    </a:solidFill>
                  </a:endParaRPr>
                </a:p>
              </p:txBody>
            </p:sp>
            <p:sp>
              <p:nvSpPr>
                <p:cNvPr id="30807" name="Text Box 64"/>
                <p:cNvSpPr txBox="1"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4317221" y="5531630"/>
                  <a:ext cx="1681163" cy="16351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VMI-Sistemas Medico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 (2007)</a:t>
                  </a:r>
                </a:p>
              </p:txBody>
            </p:sp>
            <p:sp>
              <p:nvSpPr>
                <p:cNvPr id="30808" name="Line 10"/>
                <p:cNvSpPr>
                  <a:spLocks noChangeShapeType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 flipH="1" flipV="1">
                  <a:off x="6172200" y="4884738"/>
                  <a:ext cx="609600" cy="1143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9" name="Text Box 55"/>
                <p:cNvSpPr txBox="1">
                  <a:spLocks noChangeArrowheads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6773948" y="4976841"/>
                  <a:ext cx="838200" cy="150813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Alpha 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(2008)</a:t>
                  </a:r>
                </a:p>
              </p:txBody>
            </p:sp>
            <p:sp>
              <p:nvSpPr>
                <p:cNvPr id="30810" name="Line 10"/>
                <p:cNvSpPr>
                  <a:spLocks noChangeShapeType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 flipV="1">
                  <a:off x="5943600" y="4926013"/>
                  <a:ext cx="152400" cy="1873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oval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1" name="AutoShape 76"/>
                <p:cNvSpPr>
                  <a:spLocks noChangeArrowheads="1"/>
                </p:cNvSpPr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5387975" y="5141913"/>
                  <a:ext cx="1082675" cy="1857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A7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baseline="-25000">
                    <a:solidFill>
                      <a:srgbClr val="5DBA00"/>
                    </a:solidFill>
                  </a:endParaRPr>
                </a:p>
              </p:txBody>
            </p:sp>
            <p:sp>
              <p:nvSpPr>
                <p:cNvPr id="30812" name="Text Box 55"/>
                <p:cNvSpPr txBox="1">
                  <a:spLocks noChangeArrowheads="1"/>
                </p:cNvSpPr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5345113" y="5149850"/>
                  <a:ext cx="1295400" cy="165100"/>
                </a:xfrm>
                <a:prstGeom prst="rect">
                  <a:avLst/>
                </a:prstGeom>
                <a:noFill/>
                <a:ln w="0" algn="ctr">
                  <a:noFill/>
                  <a:miter lim="800000"/>
                  <a:headEnd/>
                  <a:tailEnd/>
                </a:ln>
              </p:spPr>
              <p:txBody>
                <a:bodyPr tIns="0" rIns="0" bIns="0">
                  <a:spAutoFit/>
                </a:bodyPr>
                <a:lstStyle/>
                <a:p>
                  <a:pPr marL="228600" indent="-228600">
                    <a:lnSpc>
                      <a:spcPct val="120000"/>
                    </a:lnSpc>
                  </a:pPr>
                  <a:r>
                    <a:rPr lang="en-US" sz="900" b="1">
                      <a:solidFill>
                        <a:schemeClr val="bg1"/>
                      </a:solidFill>
                    </a:rPr>
                    <a:t>Meditronics </a:t>
                  </a:r>
                  <a:r>
                    <a:rPr lang="en-US" sz="900">
                      <a:solidFill>
                        <a:schemeClr val="bg1"/>
                      </a:solidFill>
                    </a:rPr>
                    <a:t>(2008)</a:t>
                  </a:r>
                </a:p>
              </p:txBody>
            </p:sp>
          </p:grpSp>
        </p:grpSp>
      </p:grpSp>
      <p:sp>
        <p:nvSpPr>
          <p:cNvPr id="30730" name="Slide Number Placeholder 3"/>
          <p:cNvSpPr txBox="1">
            <a:spLocks/>
          </p:cNvSpPr>
          <p:nvPr/>
        </p:nvSpPr>
        <p:spPr bwMode="auto">
          <a:xfrm>
            <a:off x="8578850" y="6578600"/>
            <a:ext cx="317500" cy="152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AC026A0-87D8-41B4-832C-7FD71861094A}" type="slidenum">
              <a:rPr sz="1000" noProof="1"/>
              <a:pPr algn="r"/>
              <a:t>5</a:t>
            </a:fld>
            <a:endParaRPr lang="en-US" sz="1000" noProof="1"/>
          </a:p>
        </p:txBody>
      </p: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406400" y="2754313"/>
            <a:ext cx="6526213" cy="3159125"/>
            <a:chOff x="406788" y="2754313"/>
            <a:chExt cx="6525825" cy="3159125"/>
          </a:xfrm>
        </p:grpSpPr>
        <p:sp>
          <p:nvSpPr>
            <p:cNvPr id="30751" name="AutoShap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73238" y="2776538"/>
              <a:ext cx="1089025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52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831975" y="2773363"/>
              <a:ext cx="1077912" cy="163512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Marconi </a:t>
              </a:r>
              <a:r>
                <a:rPr lang="en-US" sz="900">
                  <a:solidFill>
                    <a:schemeClr val="bg1"/>
                  </a:solidFill>
                </a:rPr>
                <a:t>(CT 2002)</a:t>
              </a:r>
            </a:p>
          </p:txBody>
        </p:sp>
        <p:sp>
          <p:nvSpPr>
            <p:cNvPr id="30753" name="Line 3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2330450" y="2986088"/>
              <a:ext cx="987425" cy="1319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AutoShape 3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84200" y="3128963"/>
              <a:ext cx="1279525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/>
            </a:p>
          </p:txBody>
        </p:sp>
        <p:sp>
          <p:nvSpPr>
            <p:cNvPr id="30755" name="Text Box 3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33441" y="3132109"/>
              <a:ext cx="1236663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ATL </a:t>
              </a:r>
              <a:r>
                <a:rPr lang="en-US" sz="900">
                  <a:solidFill>
                    <a:schemeClr val="bg1"/>
                  </a:solidFill>
                </a:rPr>
                <a:t>(Ultrasound 1998)</a:t>
              </a:r>
            </a:p>
          </p:txBody>
        </p:sp>
        <p:sp>
          <p:nvSpPr>
            <p:cNvPr id="30756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870075" y="3338513"/>
              <a:ext cx="649288" cy="957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AutoShap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7200" y="3513138"/>
              <a:ext cx="1510145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58" name="Text Box 3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8950" y="3511550"/>
              <a:ext cx="1489075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Stentor</a:t>
              </a:r>
              <a:r>
                <a:rPr lang="en-US" sz="900">
                  <a:solidFill>
                    <a:schemeClr val="bg1"/>
                  </a:solidFill>
                </a:rPr>
                <a:t> (Radiology IT 2005)</a:t>
              </a:r>
            </a:p>
          </p:txBody>
        </p:sp>
        <p:sp>
          <p:nvSpPr>
            <p:cNvPr id="30759" name="Line 38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954213" y="3697288"/>
              <a:ext cx="561975" cy="731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40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4597400" y="3594100"/>
              <a:ext cx="598488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AutoShape 4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216525" y="3387725"/>
              <a:ext cx="1501775" cy="185738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62" name="Text Box 4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268133" y="3394855"/>
              <a:ext cx="1431925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TOMCAT</a:t>
              </a:r>
              <a:r>
                <a:rPr lang="en-US" sz="900">
                  <a:solidFill>
                    <a:schemeClr val="bg1"/>
                  </a:solidFill>
                </a:rPr>
                <a:t> (Cardiac IT 2008)</a:t>
              </a:r>
            </a:p>
          </p:txBody>
        </p:sp>
        <p:sp>
          <p:nvSpPr>
            <p:cNvPr id="30763" name="AutoShape 4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39022" y="5055433"/>
              <a:ext cx="1446213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64" name="Text Box 4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600935" y="5056212"/>
              <a:ext cx="1466850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XIMIS </a:t>
              </a:r>
              <a:r>
                <a:rPr lang="en-US" sz="900">
                  <a:solidFill>
                    <a:schemeClr val="bg1"/>
                  </a:solidFill>
                </a:rPr>
                <a:t>(Radiology IT 2007)</a:t>
              </a:r>
            </a:p>
          </p:txBody>
        </p:sp>
        <p:sp>
          <p:nvSpPr>
            <p:cNvPr id="3076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852736" y="4613273"/>
              <a:ext cx="45719" cy="409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AutoShape 4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49638" y="4872038"/>
              <a:ext cx="1625600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67" name="Text Box 50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502025" y="4877580"/>
              <a:ext cx="1663700" cy="1651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VISICU </a:t>
              </a:r>
              <a:r>
                <a:rPr lang="en-US" sz="900">
                  <a:solidFill>
                    <a:schemeClr val="bg1"/>
                  </a:solidFill>
                </a:rPr>
                <a:t>(Critical Care IT 2007)</a:t>
              </a:r>
            </a:p>
          </p:txBody>
        </p:sp>
        <p:sp>
          <p:nvSpPr>
            <p:cNvPr id="30768" name="Line 5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 flipH="1" flipV="1">
              <a:off x="3349625" y="4530725"/>
              <a:ext cx="103188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6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2132013" y="4154488"/>
              <a:ext cx="420687" cy="363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AutoShape 6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17513" y="3957638"/>
              <a:ext cx="1703387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71" name="Text Box 68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62771" y="3960005"/>
              <a:ext cx="1649412" cy="163512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ADAC </a:t>
              </a:r>
              <a:r>
                <a:rPr lang="en-US" sz="900">
                  <a:solidFill>
                    <a:schemeClr val="bg1"/>
                  </a:solidFill>
                </a:rPr>
                <a:t>(Nuclear Medicine 2000)</a:t>
              </a:r>
            </a:p>
          </p:txBody>
        </p:sp>
        <p:sp>
          <p:nvSpPr>
            <p:cNvPr id="30772" name="Line 7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 flipH="1">
              <a:off x="3352799" y="2964873"/>
              <a:ext cx="1036320" cy="1466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AutoShape 7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67113" y="2754313"/>
              <a:ext cx="1798637" cy="185737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rgbClr val="5DBA00"/>
                </a:solidFill>
              </a:endParaRPr>
            </a:p>
          </p:txBody>
        </p:sp>
        <p:sp>
          <p:nvSpPr>
            <p:cNvPr id="30774" name="Text Box 73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613150" y="2762222"/>
              <a:ext cx="1735138" cy="163512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Agilent </a:t>
              </a:r>
              <a:r>
                <a:rPr lang="en-US" sz="900">
                  <a:solidFill>
                    <a:schemeClr val="bg1"/>
                  </a:solidFill>
                </a:rPr>
                <a:t>(Patient Monitoring 2001)</a:t>
              </a:r>
            </a:p>
          </p:txBody>
        </p:sp>
        <p:sp>
          <p:nvSpPr>
            <p:cNvPr id="30775" name="Line 75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H="1">
              <a:off x="4894263" y="4232275"/>
              <a:ext cx="211137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AutoShape 7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133975" y="4144963"/>
              <a:ext cx="1798638" cy="185737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rgbClr val="5DBA00"/>
                </a:solidFill>
              </a:endParaRPr>
            </a:p>
          </p:txBody>
        </p:sp>
        <p:sp>
          <p:nvSpPr>
            <p:cNvPr id="30777" name="Text Box 7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180013" y="4147330"/>
              <a:ext cx="1735137" cy="163512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Agilent </a:t>
              </a:r>
              <a:r>
                <a:rPr lang="en-US" sz="900">
                  <a:solidFill>
                    <a:schemeClr val="bg1"/>
                  </a:solidFill>
                </a:rPr>
                <a:t>(Patient Monitoring 2001)</a:t>
              </a:r>
            </a:p>
          </p:txBody>
        </p:sp>
        <p:sp>
          <p:nvSpPr>
            <p:cNvPr id="30778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779125" y="5433172"/>
              <a:ext cx="1241425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79" name="Text Box 81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836275" y="5432364"/>
              <a:ext cx="1174750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Witt</a:t>
              </a:r>
              <a:r>
                <a:rPr lang="en-US" sz="900">
                  <a:solidFill>
                    <a:schemeClr val="bg1"/>
                  </a:solidFill>
                </a:rPr>
                <a:t> (Cardiac IT 2006)</a:t>
              </a:r>
            </a:p>
          </p:txBody>
        </p:sp>
        <p:sp>
          <p:nvSpPr>
            <p:cNvPr id="30780" name="Line 82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 flipV="1">
              <a:off x="2962071" y="4708522"/>
              <a:ext cx="266903" cy="698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84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 flipH="1" flipV="1">
              <a:off x="3425825" y="4418013"/>
              <a:ext cx="84138" cy="160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AutoShape 8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92500" y="4597401"/>
              <a:ext cx="1477963" cy="185738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83" name="Text Box 86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543300" y="4606897"/>
              <a:ext cx="1516063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Intermagnetics</a:t>
              </a:r>
              <a:r>
                <a:rPr lang="en-US" sz="900">
                  <a:solidFill>
                    <a:schemeClr val="bg1"/>
                  </a:solidFill>
                </a:rPr>
                <a:t> (MR 2006)</a:t>
              </a:r>
            </a:p>
          </p:txBody>
        </p:sp>
        <p:sp>
          <p:nvSpPr>
            <p:cNvPr id="30784" name="AutoShape 88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700306" y="5732463"/>
              <a:ext cx="1541463" cy="180975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85" name="Text Box 89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752694" y="5734830"/>
              <a:ext cx="1487487" cy="16668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EMERGIN</a:t>
              </a:r>
              <a:r>
                <a:rPr lang="en-US" sz="900">
                  <a:solidFill>
                    <a:schemeClr val="bg1"/>
                  </a:solidFill>
                </a:rPr>
                <a:t> (Cardiac IT 2007)</a:t>
              </a:r>
            </a:p>
          </p:txBody>
        </p:sp>
        <p:sp>
          <p:nvSpPr>
            <p:cNvPr id="30786" name="Line 9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flipV="1">
              <a:off x="3059206" y="4765674"/>
              <a:ext cx="193582" cy="927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AutoShape 7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413125" y="3475038"/>
              <a:ext cx="833438" cy="185737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rgbClr val="5DBA00"/>
                </a:solidFill>
              </a:endParaRPr>
            </a:p>
          </p:txBody>
        </p:sp>
        <p:sp>
          <p:nvSpPr>
            <p:cNvPr id="30788" name="Text Box 73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459163" y="3482947"/>
              <a:ext cx="760412" cy="16668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Traxtal </a:t>
              </a:r>
              <a:r>
                <a:rPr lang="en-US" sz="900">
                  <a:solidFill>
                    <a:schemeClr val="bg1"/>
                  </a:solidFill>
                </a:rPr>
                <a:t>(2009)</a:t>
              </a:r>
            </a:p>
          </p:txBody>
        </p:sp>
        <p:sp>
          <p:nvSpPr>
            <p:cNvPr id="30789" name="Line 71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flipH="1">
              <a:off x="3403600" y="3676650"/>
              <a:ext cx="206375" cy="600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AutoShape 7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6788" y="4744968"/>
              <a:ext cx="2425793" cy="185737"/>
            </a:xfrm>
            <a:prstGeom prst="roundRect">
              <a:avLst>
                <a:gd name="adj" fmla="val 16667"/>
              </a:avLst>
            </a:prstGeom>
            <a:solidFill>
              <a:srgbClr val="51A2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rgbClr val="5DBA00"/>
                </a:solidFill>
              </a:endParaRPr>
            </a:p>
          </p:txBody>
        </p:sp>
        <p:sp>
          <p:nvSpPr>
            <p:cNvPr id="30791" name="Text Box 7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47282" y="4747335"/>
              <a:ext cx="2675591" cy="166199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InnerCool Therapies </a:t>
              </a:r>
              <a:r>
                <a:rPr lang="en-US" sz="900">
                  <a:solidFill>
                    <a:schemeClr val="bg1"/>
                  </a:solidFill>
                </a:rPr>
                <a:t>(Emergency Care 2009)</a:t>
              </a:r>
            </a:p>
          </p:txBody>
        </p:sp>
        <p:sp>
          <p:nvSpPr>
            <p:cNvPr id="30792" name="Line 47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flipV="1">
              <a:off x="2495145" y="4586138"/>
              <a:ext cx="86689" cy="139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642938" y="2508250"/>
            <a:ext cx="5453062" cy="2816225"/>
            <a:chOff x="642938" y="2508250"/>
            <a:chExt cx="5453062" cy="2816226"/>
          </a:xfrm>
        </p:grpSpPr>
        <p:sp>
          <p:nvSpPr>
            <p:cNvPr id="30733" name="AutoShape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9100" y="3048000"/>
              <a:ext cx="854075" cy="185738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34" name="Text Box 2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003579" y="3056717"/>
              <a:ext cx="881063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Lifeline </a:t>
              </a:r>
              <a:r>
                <a:rPr lang="en-US" sz="900">
                  <a:solidFill>
                    <a:schemeClr val="bg1"/>
                  </a:solidFill>
                </a:rPr>
                <a:t>(2006)</a:t>
              </a:r>
            </a:p>
          </p:txBody>
        </p:sp>
        <p:sp>
          <p:nvSpPr>
            <p:cNvPr id="30735" name="Line 2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3352800" y="3260725"/>
              <a:ext cx="11113" cy="1104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2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 flipV="1">
              <a:off x="3275013" y="4556125"/>
              <a:ext cx="115887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AutoShape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59150" y="5138738"/>
              <a:ext cx="1096962" cy="185738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38" name="Text Box 2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97279" y="5150601"/>
              <a:ext cx="1122362" cy="163513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Respironics </a:t>
              </a:r>
              <a:r>
                <a:rPr lang="en-US" sz="900">
                  <a:solidFill>
                    <a:schemeClr val="bg1"/>
                  </a:solidFill>
                </a:rPr>
                <a:t>(2008)</a:t>
              </a:r>
            </a:p>
          </p:txBody>
        </p:sp>
        <p:sp>
          <p:nvSpPr>
            <p:cNvPr id="30739" name="AutoShape 2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334000" y="4589491"/>
              <a:ext cx="762000" cy="152847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40" name="Text Box 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381625" y="4579938"/>
              <a:ext cx="685800" cy="16668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Medel </a:t>
              </a:r>
              <a:r>
                <a:rPr lang="en-US" sz="900">
                  <a:solidFill>
                    <a:schemeClr val="bg1"/>
                  </a:solidFill>
                </a:rPr>
                <a:t>(2008)</a:t>
              </a:r>
            </a:p>
          </p:txBody>
        </p:sp>
        <p:sp>
          <p:nvSpPr>
            <p:cNvPr id="30741" name="AutoShape 2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19600" y="3208338"/>
              <a:ext cx="838200" cy="152847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42" name="Text Box 2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490258" y="3202797"/>
              <a:ext cx="723900" cy="166686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Raytel </a:t>
              </a:r>
              <a:r>
                <a:rPr lang="en-US" sz="900">
                  <a:solidFill>
                    <a:schemeClr val="bg1"/>
                  </a:solidFill>
                </a:rPr>
                <a:t>(2007)</a:t>
              </a:r>
            </a:p>
          </p:txBody>
        </p:sp>
        <p:sp>
          <p:nvSpPr>
            <p:cNvPr id="30743" name="Line 7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505199" y="3374966"/>
              <a:ext cx="1096963" cy="98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7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581399" y="4006735"/>
              <a:ext cx="586047" cy="344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7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4953000" y="4427538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7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562793" y="2715490"/>
              <a:ext cx="1332080" cy="16406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Rounded Rectangle 1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42938" y="2508250"/>
              <a:ext cx="2294226" cy="190987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2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6517" y="2522863"/>
              <a:ext cx="2208356" cy="166657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Interactive Medical Developments (2008)</a:t>
              </a:r>
              <a:endParaRPr lang="en-US" sz="900">
                <a:solidFill>
                  <a:schemeClr val="bg1"/>
                </a:solidFill>
              </a:endParaRPr>
            </a:p>
          </p:txBody>
        </p:sp>
        <p:sp>
          <p:nvSpPr>
            <p:cNvPr id="30749" name="AutoShape 2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59624" y="3797158"/>
              <a:ext cx="1127765" cy="185737"/>
            </a:xfrm>
            <a:prstGeom prst="roundRect">
              <a:avLst>
                <a:gd name="adj" fmla="val 16667"/>
              </a:avLst>
            </a:prstGeom>
            <a:solidFill>
              <a:srgbClr val="F58F0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baseline="-25000">
                <a:solidFill>
                  <a:schemeClr val="hlink"/>
                </a:solidFill>
              </a:endParaRPr>
            </a:p>
          </p:txBody>
        </p:sp>
        <p:sp>
          <p:nvSpPr>
            <p:cNvPr id="30750" name="Text Box 2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997724" y="3806683"/>
              <a:ext cx="1122363" cy="166198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228600" indent="-228600">
                <a:lnSpc>
                  <a:spcPct val="120000"/>
                </a:lnSpc>
              </a:pPr>
              <a:r>
                <a:rPr lang="en-US" sz="900" b="1">
                  <a:solidFill>
                    <a:schemeClr val="bg1"/>
                  </a:solidFill>
                </a:rPr>
                <a:t>Healthwatch </a:t>
              </a:r>
              <a:r>
                <a:rPr lang="en-US" sz="900">
                  <a:solidFill>
                    <a:schemeClr val="bg1"/>
                  </a:solidFill>
                </a:rPr>
                <a:t>(2007)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/>
      <p:bldP spid="19481" grpId="0"/>
      <p:bldP spid="19530" grpId="0"/>
      <p:bldP spid="195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304800"/>
            <a:ext cx="1676400" cy="24765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1000" b="1">
                <a:solidFill>
                  <a:srgbClr val="000000"/>
                </a:solidFill>
                <a:latin typeface="Calibri" pitchFamily="34" charset="0"/>
              </a:rPr>
              <a:t>Steering Committee </a:t>
            </a:r>
            <a:endParaRPr lang="en-GB" sz="1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06220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609600"/>
            <a:ext cx="1676400" cy="24686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  <a:defRPr/>
            </a:pPr>
            <a:r>
              <a:rPr lang="de-DE" sz="1000" b="1" dirty="0" smtClean="0">
                <a:solidFill>
                  <a:srgbClr val="000000"/>
                </a:solidFill>
                <a:latin typeface="Calibri" pitchFamily="34" charset="0"/>
              </a:rPr>
              <a:t>Chair</a:t>
            </a:r>
            <a:endParaRPr lang="en-GB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6" name="Rectangle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1000" y="1143000"/>
            <a:ext cx="1828800" cy="246863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7A5C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1000" b="1" dirty="0" smtClean="0">
                <a:solidFill>
                  <a:srgbClr val="000000"/>
                </a:solidFill>
                <a:latin typeface="Calibri" pitchFamily="34" charset="0"/>
              </a:rPr>
              <a:t>Localization </a:t>
            </a:r>
            <a:r>
              <a:rPr lang="de-DE" sz="1000" b="1" dirty="0">
                <a:solidFill>
                  <a:srgbClr val="000000"/>
                </a:solidFill>
                <a:latin typeface="Calibri" pitchFamily="34" charset="0"/>
              </a:rPr>
              <a:t>Team Lead</a:t>
            </a:r>
            <a:endParaRPr lang="en-GB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7" name="Rectangle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1143000"/>
            <a:ext cx="1828800" cy="246863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1000" b="1" dirty="0" smtClean="0">
                <a:solidFill>
                  <a:srgbClr val="000000"/>
                </a:solidFill>
                <a:latin typeface="Calibri" pitchFamily="34" charset="0"/>
              </a:rPr>
              <a:t>User </a:t>
            </a:r>
            <a:r>
              <a:rPr lang="de-DE" sz="1000" b="1" dirty="0">
                <a:solidFill>
                  <a:srgbClr val="000000"/>
                </a:solidFill>
                <a:latin typeface="Calibri" pitchFamily="34" charset="0"/>
              </a:rPr>
              <a:t>Documentation Team Lead</a:t>
            </a:r>
            <a:endParaRPr lang="en-GB" sz="1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8" name="Rectangle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62200" y="19050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US)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9" name="Rectangle 4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143000"/>
            <a:ext cx="1752600" cy="23083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FFFF00"/>
            </a:prstShdw>
          </a:effectLst>
        </p:spPr>
        <p:txBody>
          <a:bodyPr lIns="0" rIns="0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900" b="1" dirty="0" smtClean="0">
                <a:solidFill>
                  <a:srgbClr val="000000"/>
                </a:solidFill>
                <a:latin typeface="Calibri" pitchFamily="34" charset="0"/>
              </a:rPr>
              <a:t>Service </a:t>
            </a:r>
            <a:r>
              <a:rPr lang="en-GB" sz="900" b="1" dirty="0">
                <a:solidFill>
                  <a:srgbClr val="000000"/>
                </a:solidFill>
                <a:latin typeface="Calibri" pitchFamily="34" charset="0"/>
              </a:rPr>
              <a:t>Documentation Team Lead</a:t>
            </a:r>
          </a:p>
        </p:txBody>
      </p:sp>
      <p:sp>
        <p:nvSpPr>
          <p:cNvPr id="3118" name="Slide Number Placeholder 5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/>
          <a:lstStyle/>
          <a:p>
            <a:fld id="{CD027EF1-7875-40F5-B70B-ACD39C7C5882}" type="slidenum">
              <a:rPr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80" name="Rectangle 51"/>
          <p:cNvSpPr>
            <a:spLocks noGrp="1" noChangeArrowheads="1"/>
          </p:cNvSpPr>
          <p:nvPr>
            <p:ph type="ctrTitle" sz="quarter" idx="4294967295"/>
            <p:custDataLst>
              <p:tags r:id="rId8"/>
            </p:custDataLst>
          </p:nvPr>
        </p:nvSpPr>
        <p:spPr>
          <a:xfrm>
            <a:off x="0" y="0"/>
            <a:ext cx="9144000" cy="381000"/>
          </a:xfrm>
          <a:noFill/>
        </p:spPr>
        <p:txBody>
          <a:bodyPr/>
          <a:lstStyle/>
          <a:p>
            <a:pPr algn="ctr"/>
            <a:r>
              <a:rPr lang="nl-NL" sz="1800" smtClean="0"/>
              <a:t>Philips Healthcare DocLoc Council – May 2010</a:t>
            </a:r>
            <a:endParaRPr lang="en-US" sz="1800" smtClean="0"/>
          </a:p>
        </p:txBody>
      </p:sp>
      <p:sp>
        <p:nvSpPr>
          <p:cNvPr id="3081" name="Rectangle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62200" y="31242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PM)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2" name="Rectangle 2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200" y="55626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EII-PACS)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3" name="Rectangle 2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46482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MR)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4" name="Rectangle 2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62200" y="25146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DECG)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5" name="Rectangle 2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362200" y="34290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CT)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6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3434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EII-RIS)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7" name="Rectangle 2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62200" y="6477000"/>
            <a:ext cx="1295400" cy="215900"/>
          </a:xfrm>
          <a:prstGeom prst="rect">
            <a:avLst/>
          </a:prstGeom>
          <a:solidFill>
            <a:srgbClr val="FFD89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StGuide)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8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62200" y="52705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PII)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89" name="Rectangle 2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200" y="37338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NM)</a:t>
            </a:r>
          </a:p>
        </p:txBody>
      </p:sp>
      <p:sp>
        <p:nvSpPr>
          <p:cNvPr id="3090" name="Rectangle 2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9530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CIS)</a:t>
            </a:r>
          </a:p>
        </p:txBody>
      </p:sp>
      <p:cxnSp>
        <p:nvCxnSpPr>
          <p:cNvPr id="3091" name="Straight Connector 70"/>
          <p:cNvCxnSpPr>
            <a:cxnSpLocks noChangeShapeType="1"/>
            <a:stCxn id="3077" idx="2"/>
          </p:cNvCxnSpPr>
          <p:nvPr/>
        </p:nvCxnSpPr>
        <p:spPr bwMode="auto">
          <a:xfrm rot="5400000">
            <a:off x="2815832" y="1545831"/>
            <a:ext cx="388137" cy="76200"/>
          </a:xfrm>
          <a:prstGeom prst="line">
            <a:avLst/>
          </a:prstGeom>
          <a:noFill/>
          <a:ln w="0" algn="ctr">
            <a:noFill/>
            <a:round/>
            <a:headEnd/>
            <a:tailEnd/>
          </a:ln>
        </p:spPr>
      </p:cxnSp>
      <p:cxnSp>
        <p:nvCxnSpPr>
          <p:cNvPr id="3092" name="Straight Connector 72"/>
          <p:cNvCxnSpPr>
            <a:cxnSpLocks noChangeShapeType="1"/>
            <a:stCxn id="3077" idx="2"/>
          </p:cNvCxnSpPr>
          <p:nvPr/>
        </p:nvCxnSpPr>
        <p:spPr bwMode="auto">
          <a:xfrm rot="5400000">
            <a:off x="2815832" y="1545831"/>
            <a:ext cx="388137" cy="76200"/>
          </a:xfrm>
          <a:prstGeom prst="line">
            <a:avLst/>
          </a:prstGeom>
          <a:noFill/>
          <a:ln w="0" algn="ctr">
            <a:noFill/>
            <a:round/>
            <a:headEnd/>
            <a:tailEnd/>
          </a:ln>
        </p:spPr>
      </p:cxnSp>
      <p:cxnSp>
        <p:nvCxnSpPr>
          <p:cNvPr id="3093" name="Straight Connector 74"/>
          <p:cNvCxnSpPr>
            <a:cxnSpLocks noChangeShapeType="1"/>
          </p:cNvCxnSpPr>
          <p:nvPr/>
        </p:nvCxnSpPr>
        <p:spPr bwMode="auto">
          <a:xfrm rot="5400000">
            <a:off x="1638300" y="4533900"/>
            <a:ext cx="304800" cy="76200"/>
          </a:xfrm>
          <a:prstGeom prst="line">
            <a:avLst/>
          </a:prstGeom>
          <a:noFill/>
          <a:ln w="0" algn="ctr">
            <a:noFill/>
            <a:round/>
            <a:headEnd/>
            <a:tailEnd/>
          </a:ln>
        </p:spPr>
      </p:cxnSp>
      <p:sp>
        <p:nvSpPr>
          <p:cNvPr id="3094" name="Rectangle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495800" y="46482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MR)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95800" y="22098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Resp)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6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495800" y="34290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CT)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7" name="Rectangl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495800" y="19050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US)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8" name="Rectangle 2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495800" y="43434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BL-RIS)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99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95800" y="58674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CC)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0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495800" y="16002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1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1242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PM)</a:t>
            </a:r>
          </a:p>
        </p:txBody>
      </p:sp>
      <p:sp>
        <p:nvSpPr>
          <p:cNvPr id="3102" name="Rectangle 2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95800" y="49530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CIS)</a:t>
            </a:r>
          </a:p>
        </p:txBody>
      </p:sp>
      <p:sp>
        <p:nvSpPr>
          <p:cNvPr id="3103" name="Rectangle 2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495800" y="52705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PII)</a:t>
            </a:r>
          </a:p>
        </p:txBody>
      </p:sp>
      <p:sp>
        <p:nvSpPr>
          <p:cNvPr id="3104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72200" y="22860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CL Doc) 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5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172200" y="28956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IT)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6" name="Rectangle 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72200" y="32004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CL)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7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172200" y="16764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PGP)</a:t>
            </a:r>
          </a:p>
        </p:txBody>
      </p:sp>
      <p:sp>
        <p:nvSpPr>
          <p:cNvPr id="3108" name="Rectangle 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172200" y="41148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Web)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09" name="Rectangle 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172200" y="19812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QS)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110" name="Elbow Connector 119"/>
          <p:cNvCxnSpPr>
            <a:cxnSpLocks noChangeShapeType="1"/>
            <a:stCxn id="606220" idx="3"/>
            <a:endCxn id="3107" idx="0"/>
          </p:cNvCxnSpPr>
          <p:nvPr/>
        </p:nvCxnSpPr>
        <p:spPr bwMode="auto">
          <a:xfrm>
            <a:off x="5029200" y="733032"/>
            <a:ext cx="1790700" cy="943368"/>
          </a:xfrm>
          <a:prstGeom prst="bentConnector2">
            <a:avLst/>
          </a:prstGeom>
          <a:noFill/>
          <a:ln w="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111" name="Rectangle 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696200" y="1676400"/>
            <a:ext cx="1371600" cy="215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CTO)</a:t>
            </a:r>
          </a:p>
        </p:txBody>
      </p:sp>
      <p:sp>
        <p:nvSpPr>
          <p:cNvPr id="3112" name="Rectangle 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696200" y="1981200"/>
            <a:ext cx="1371600" cy="215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Q&amp;R)</a:t>
            </a:r>
          </a:p>
        </p:txBody>
      </p:sp>
      <p:sp>
        <p:nvSpPr>
          <p:cNvPr id="3113" name="Rectangle 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696200" y="2286000"/>
            <a:ext cx="1371600" cy="215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 err="1">
                <a:solidFill>
                  <a:srgbClr val="000000"/>
                </a:solidFill>
                <a:latin typeface="Calibri" pitchFamily="34" charset="0"/>
              </a:rPr>
              <a:t>Mktg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114" name="Rectangle 2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696200" y="2590800"/>
            <a:ext cx="1371600" cy="215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SC)</a:t>
            </a:r>
          </a:p>
        </p:txBody>
      </p:sp>
      <p:sp>
        <p:nvSpPr>
          <p:cNvPr id="3115" name="Rectangle 2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696200" y="2895600"/>
            <a:ext cx="1371600" cy="21590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(IS)</a:t>
            </a:r>
          </a:p>
        </p:txBody>
      </p:sp>
      <p:cxnSp>
        <p:nvCxnSpPr>
          <p:cNvPr id="3116" name="Shape 139"/>
          <p:cNvCxnSpPr>
            <a:cxnSpLocks noChangeShapeType="1"/>
            <a:stCxn id="3074" idx="3"/>
            <a:endCxn id="3111" idx="0"/>
          </p:cNvCxnSpPr>
          <p:nvPr/>
        </p:nvCxnSpPr>
        <p:spPr bwMode="auto">
          <a:xfrm>
            <a:off x="5029200" y="428625"/>
            <a:ext cx="3352800" cy="1247775"/>
          </a:xfrm>
          <a:prstGeom prst="bentConnector2">
            <a:avLst/>
          </a:prstGeom>
          <a:noFill/>
          <a:ln w="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121" name="Rectangle 23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000" y="16002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2" name="Rectangle 2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81000" y="19050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US)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3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81000" y="22098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Resp)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4" name="Rectangle 2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62200" y="22098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Resp)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5" name="Rectangle 23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" y="25146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DECG)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6" name="Rectangle 2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495800" y="25146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DECG)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7" name="Rectangle 23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1000" y="29718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PM)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8" name="Rectangle 2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362200" y="28194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PM-A)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29" name="Rectangle 23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495800" y="28194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PM)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0" name="Rectangle 23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81000" y="34290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CT)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1" name="Rectangle 23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81000" y="37338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NM)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2" name="Rectangle 23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2362200" y="58674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(CC)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3" name="Rectangle 2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495800" y="40386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ECR)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4" name="Rectangle 2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2362200" y="40386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ECR)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5" name="Rectangle 23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1000" y="40386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EBE6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ECR)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6" name="Rectangle 23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495800" y="55626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EII)</a:t>
            </a:r>
          </a:p>
        </p:txBody>
      </p:sp>
      <p:sp>
        <p:nvSpPr>
          <p:cNvPr id="3137" name="Rectangle 23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362200" y="16002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DXR)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8" name="Rectangle 23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4495800" y="37338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NM)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39" name="Rectangle 4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172200" y="25908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CRI) 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0" name="Rectangle 4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172200" y="38100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GCS)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1" name="Rectangle 4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172200" y="35052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Service)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2" name="Rectangle 4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172200" y="4432300"/>
            <a:ext cx="1295400" cy="215900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Team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3" name="Rectangle 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172200" y="4737100"/>
            <a:ext cx="1295400" cy="185308"/>
          </a:xfrm>
          <a:prstGeom prst="rect">
            <a:avLst/>
          </a:prstGeom>
          <a:solidFill>
            <a:srgbClr val="DF645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00"/>
            </a:prstShdw>
          </a:effectLst>
        </p:spPr>
        <p:txBody>
          <a:bodyPr lIns="4572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6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600" b="1" dirty="0">
                <a:solidFill>
                  <a:srgbClr val="000000"/>
                </a:solidFill>
                <a:latin typeface="Calibri" pitchFamily="34" charset="0"/>
              </a:rPr>
              <a:t>Marcom/Design)</a:t>
            </a:r>
            <a:endParaRPr lang="en-GB" sz="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4" name="Rectangle 41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219200" y="617538"/>
            <a:ext cx="1752600" cy="230832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rgbClr val="DB8BD5"/>
            </a:prstShdw>
          </a:effectLst>
        </p:spPr>
        <p:txBody>
          <a:bodyPr lIns="0" rIns="0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900" b="1" dirty="0" smtClean="0">
                <a:solidFill>
                  <a:srgbClr val="000000"/>
                </a:solidFill>
                <a:latin typeface="Calibri" pitchFamily="34" charset="0"/>
              </a:rPr>
              <a:t>Communication/Support</a:t>
            </a:r>
            <a:endParaRPr lang="en-GB" sz="9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5" name="Rectangle 23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81000" y="52451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PII)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6" name="Rectangle 23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495800" y="6172200"/>
            <a:ext cx="1295400" cy="2159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CC99FF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(iXR)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7" name="Rectangle 23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2362200" y="6172200"/>
            <a:ext cx="1295400" cy="2159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(iXR)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8" name="Rectangle 23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81000" y="46482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(MR)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49" name="Rectangle 23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81000" y="43434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(EII-RIS)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50" name="Rectangle 23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81000" y="49530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0" tIns="46038" rIns="0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en-GB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alibri" pitchFamily="34" charset="0"/>
              </a:rPr>
              <a:t>(CIS)</a:t>
            </a:r>
          </a:p>
        </p:txBody>
      </p:sp>
      <p:sp>
        <p:nvSpPr>
          <p:cNvPr id="3151" name="Rectangle 23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81000" y="55626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EII-PACS)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52" name="Rectangle 2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381000" y="58674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(CC)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53" name="Rectangle 2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381000" y="6172200"/>
            <a:ext cx="1295400" cy="2159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00"/>
            </a:prstShdw>
          </a:effectLst>
        </p:spPr>
        <p:txBody>
          <a:bodyPr lIns="92075" tIns="46038" rIns="92075" bIns="46038">
            <a:spAutoFit/>
          </a:bodyPr>
          <a:lstStyle/>
          <a:p>
            <a:pPr algn="ctr" defTabSz="762000">
              <a:lnSpc>
                <a:spcPct val="100000"/>
              </a:lnSpc>
              <a:buSzTx/>
            </a:pPr>
            <a:r>
              <a:rPr lang="de-DE" sz="8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DE" sz="800" b="1" dirty="0">
                <a:solidFill>
                  <a:srgbClr val="000000"/>
                </a:solidFill>
                <a:latin typeface="Calibri" pitchFamily="34" charset="0"/>
              </a:rPr>
              <a:t>(iXR)</a:t>
            </a:r>
            <a:endParaRPr lang="en-GB" sz="8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HLBG2C_CO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pic>
        <p:nvPicPr>
          <p:cNvPr id="22530" name="Picture 2" descr="SHLRTR2_CO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36950" y="2025650"/>
            <a:ext cx="2073275" cy="2797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ML_1" val="PHI"/>
  <p:tag name="FIELD.ADDINFO.CONTENT" val="Confidential"/>
  <p:tag name="FIELD.ADDINFO.VALUE" val="Confidential"/>
  <p:tag name="FIELD.ADDINFO.COMBOINDEX" val="0"/>
  <p:tag name="FIELDS.INITIALIZED" val="1"/>
  <p:tag name="FIELD.AUTHOR.CONTENT" val="Author"/>
  <p:tag name="FIELD.AUTHOR.VALUE" val="Author"/>
  <p:tag name="FIELD.AUTHOR.COMBOINDEX" val="-2"/>
  <p:tag name="FIELD.DIVISION.CONTENT" val="Divison"/>
  <p:tag name="FIELD.DIVISION.VALUE" val="Divison"/>
  <p:tag name="FIELD.DIVISION.COMBOINDEX" val="-2"/>
  <p:tag name="FIELD.DATE.COMBOINDEX" val="-2"/>
  <p:tag name="FIELD.CONTENTOWNER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DATE.CONTENT" val="MMMM dd, yyyy"/>
  <p:tag name="FIELD.DATE.VALUE" val="MMMM dd, yyyy"/>
  <p:tag name="FIELD.ISONUMBER.CONTENT" val="Reference"/>
  <p:tag name="FIELD.ISONUMBER.VALUE" val="Reference"/>
  <p:tag name="ML_UFSOK" val="de1de2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SlideTitleFont"/>
  <p:tag name="FONTSETCLASSNAME" val="FontSet1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TitleOnTitleSlide"/>
  <p:tag name="SHAPECLASSPROTECTIONTYPE" val="0"/>
  <p:tag name="COLORS" val="-2;-2;-2;-2;TitleSlideTitleFontColor;-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Subtitle"/>
  <p:tag name="SHAPECLASSPROTECTIONTYPE" val="3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RECTANGLE 3_SHAPECLASSPROTECTIONTYPE" val="0"/>
  <p:tag name="RECTANGLE 2_SHAPECLASSPROTECTIONTYPE" val="0"/>
  <p:tag name="RECTANGLE 109_SHAPECLASSPROTECTIONTYPE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-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-1;-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PhilipsLogoLarge"/>
  <p:tag name="SHAPECLASSFILE" val="PHLRTR2$C.gif"/>
  <p:tag name="SHAPECLASSPROTECTIONTYPE" val="3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EXT BOX 4_SHAPECLASSPROTECTIONTYPE" val="47"/>
  <p:tag name="TEXT BOX 5_SHAPECLASSPROTECTIONTYPE" val="47"/>
  <p:tag name="TEXT BOX 6_SHAPECLASSPROTECTIONTYPE" val="47"/>
  <p:tag name="RECTANGLE 2_SHAPECLASSPROTECTIONTYPE" val="0"/>
  <p:tag name="RECTANGLE 7_SHAPECLASSPROTECTIONTYPE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TitleDescFontColor;-2"/>
  <p:tag name="COLORSETCLASSNAME" val="ColorSet1"/>
  <p:tag name="SCRIPT" val="1"/>
  <p:tag name="FIELDS" val="AUTHOR;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Author"/>
  <p:tag name="SHAPECLASSPROTECTIONTYPE" val="4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;-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;-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TitleDescFontColor;-2"/>
  <p:tag name="COLORSETCLASSNAME" val="ColorSet1"/>
  <p:tag name="SCRIPT" val="1"/>
  <p:tag name="FIELDS" val="DIVISION;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Division"/>
  <p:tag name="SHAPECLASSPROTECTIONTYPE" val="4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cheme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Scheme2;Scheme1;-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RECTANGLE 3_SHAPECLASSPROTECTIONTYPE" val="0"/>
  <p:tag name="RECTANGLE 2_SHAPECLASSPROTECTIONTYPE" val="0"/>
  <p:tag name="TEXT BOX 33_SHAPECLASSPROTECTIONTYPE" val="47"/>
  <p:tag name="TEXT BOX 34_SHAPECLASSPROTECTIONTYPE" val="15"/>
  <p:tag name="TEXT BOX 35_SHAPECLASSPROTECTIONTYPE" val="47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1"/>
  <p:tag name="STYLESETGROUPCLASSNAME" val="StyleSetGroup1"/>
  <p:tag name="MAPNAME" val="Map1"/>
  <p:tag name="CFG.LAYOUT" val="Default"/>
  <p:tag name="MLI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Black;White;Black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TitleDescFontColor;-2"/>
  <p:tag name="COLORSETCLASSNAME" val="ColorSet1"/>
  <p:tag name="SCRIPT" val="1"/>
  <p:tag name="FIELDS" val="DATE;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Date"/>
  <p:tag name="SHAPECLASSPROTECTIONTYPE" val="4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Black;White;Black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SlideTextFontCol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_1" val="PHI"/>
  <p:tag name="FIELDS.INITIALIZED" val="1"/>
  <p:tag name="RECTANGLE 2_SHAPECLASSPROTECTIONTYPE" val="0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RECTANGLE 13_SHAPECLASSPROTECTIONTYPE" val="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Black;White;Black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Black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ENDSLID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PICTURE 2_SHAPECLASSPROTECTIONTYPE" val="31"/>
  <p:tag name="PICTURE 3_SHAPECLASSPROTECTIONTYPE" val="3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EndSlideBackground"/>
  <p:tag name="SHAPECLASSFILE" val="SHLBG2C$C.gif"/>
  <p:tag name="SHAPECLASSPROTECTIONTYPE" val="3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3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PhilipsLogo"/>
  <p:tag name="SHAPECLASSFILE" val="PHSMTR2$C.gif"/>
  <p:tag name="SHAPECLASSPROTECTIONTYPE" val="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1;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LargeTextBox"/>
  <p:tag name="SHAPECLASSPROTECTIONTYPE" val="0"/>
  <p:tag name="COLORS" val="-2;-2;-2;-2;-1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SlideTextFontColor;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RECTANGLE 3_SHAPECLASSPROTECTIONTYPE" val="0"/>
  <p:tag name="RECTANGLE 2_SHAPECLASSPROTECTION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ETCLASSNAME" val="ColorSet1"/>
  <p:tag name="MLI" val="1"/>
  <p:tag name="SHAPESETGROUPCLASSNAME" val="ShapeSetGroup2"/>
  <p:tag name="COLORSETGROUPCLASSNAME" val="ColorSetGroupLight"/>
  <p:tag name="FONTSETGROUPCLASSNAME" val="FontSetGroup2"/>
  <p:tag name="SHAPECLASSPROTECTIONTYPE" val="31"/>
  <p:tag name="SHAPESETCLASSNAME" val="Slide"/>
  <p:tag name="SHAPECLASSNAME" val="PageNumber"/>
  <p:tag name="COLORS" val="-2;-2;-2;-2;SlideFooterFontColor;-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SlideTextFontColor;-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AddInfoFont"/>
  <p:tag name="FONTSETCLASSNAME" val="FontSet1"/>
  <p:tag name="COLORS" val="-2;-2;-2;-2;SlideFooterFontColor;-2"/>
  <p:tag name="COLORSETCLASSNAME" val="ColorSet1"/>
  <p:tag name="SCRIPT" val="1"/>
  <p:tag name="FIELDS" val="ADDINFO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AdditonalInformations"/>
  <p:tag name="SHAPECLASSPROTECTIONTYPE" val="4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SlideTextFontColor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FooterFontColor;-2"/>
  <p:tag name="COLORSETCLASSNAME" val="ColorSet1"/>
  <p:tag name="SCRIPT" val="1"/>
  <p:tag name="FIELDS" val="DIVISION;CONTENTOWNER;DATE;ISONUMBER;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Footer"/>
  <p:tag name="SHAPECLASSPROTECTIONTYPE" val="4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Scheme1;Scheme1;-2;-2;-1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HighlightColor1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lideTextFontColor;-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TEXT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RECTANGLE 3_SHAPECLASSPROTECTIONTYPE" val="0"/>
  <p:tag name="RECTANGLE 2_SHAPECLASSPROTECTIONTYPE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Scheme1;-2;-2;-1;-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TEXT"/>
  <p:tag name="COLORSETGROUPCLASSNAME" val="ColorSetGroupLight"/>
  <p:tag name="FONTSETGROUPCLASSNAME" val="FontSetGroup2"/>
  <p:tag name="SHAPECLASSNAME" val="TitleOnSlide"/>
  <p:tag name="SHAPECLASSPROTECTIONTYPE" val="0"/>
  <p:tag name="COLORS" val="-2;-2;-2;-2;-3;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VSuH8Lv0CTZ11EbXA07A"/>
  <p:tag name="COLORSETCLASSNAME" val="ColorSet1"/>
  <p:tag name="COLORS" val="-2;-2;-2;-2;Scheme1"/>
</p:tagLst>
</file>

<file path=ppt/theme/theme1.xml><?xml version="1.0" encoding="utf-8"?>
<a:theme xmlns:a="http://schemas.openxmlformats.org/drawingml/2006/main" name="PPT_template_Office_2007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EA1B2"/>
    </a:lt2>
    <a:accent1>
      <a:srgbClr val="C1E3EB"/>
    </a:accent1>
    <a:accent2>
      <a:srgbClr val="69C3DA"/>
    </a:accent2>
    <a:accent3>
      <a:srgbClr val="FFFFFF"/>
    </a:accent3>
    <a:accent4>
      <a:srgbClr val="000000"/>
    </a:accent4>
    <a:accent5>
      <a:srgbClr val="DDEFF3"/>
    </a:accent5>
    <a:accent6>
      <a:srgbClr val="5EB0C5"/>
    </a:accent6>
    <a:hlink>
      <a:srgbClr val="FFBB57"/>
    </a:hlink>
    <a:folHlink>
      <a:srgbClr val="0B5E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PPT_template_Office_2007</Template>
  <TotalTime>64</TotalTime>
  <Words>975</Words>
  <Application>Microsoft Office PowerPoint</Application>
  <PresentationFormat>On-screen Show (4:3)</PresentationFormat>
  <Paragraphs>297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PPT_template_Office_2007</vt:lpstr>
      <vt:lpstr>Worksheet</vt:lpstr>
      <vt:lpstr>Slide 1</vt:lpstr>
      <vt:lpstr>Slide 2</vt:lpstr>
      <vt:lpstr>Slide 3</vt:lpstr>
      <vt:lpstr>Key products and service of Philips Healthcare Providing comprehensive support</vt:lpstr>
      <vt:lpstr>We are a global healthcare leader Innovating. Driving the market.</vt:lpstr>
      <vt:lpstr>Philips Healthcare DocLoc Council – May 2010</vt:lpstr>
      <vt:lpstr>Slide 7</vt:lpstr>
    </vt:vector>
  </TitlesOfParts>
  <Company>Philips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usd11058</dc:creator>
  <cp:lastModifiedBy>usd11058</cp:lastModifiedBy>
  <cp:revision>8</cp:revision>
  <dcterms:created xsi:type="dcterms:W3CDTF">2010-05-20T00:17:54Z</dcterms:created>
  <dcterms:modified xsi:type="dcterms:W3CDTF">2010-05-20T01:22:08Z</dcterms:modified>
</cp:coreProperties>
</file>