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91" r:id="rId2"/>
    <p:sldId id="317" r:id="rId3"/>
    <p:sldId id="331" r:id="rId4"/>
    <p:sldId id="346" r:id="rId5"/>
    <p:sldId id="347" r:id="rId6"/>
    <p:sldId id="333" r:id="rId7"/>
    <p:sldId id="336" r:id="rId8"/>
    <p:sldId id="349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rgbClr val="284141"/>
        </a:solidFill>
        <a:latin typeface="Verdana" pitchFamily="34" charset="0"/>
        <a:ea typeface="+mn-ea"/>
        <a:cs typeface="+mn-cs"/>
        <a:sym typeface="Futura Condensed" charset="0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rgbClr val="284141"/>
        </a:solidFill>
        <a:latin typeface="Verdana" pitchFamily="34" charset="0"/>
        <a:ea typeface="+mn-ea"/>
        <a:cs typeface="+mn-cs"/>
        <a:sym typeface="Futura Condensed" charset="0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rgbClr val="284141"/>
        </a:solidFill>
        <a:latin typeface="Verdana" pitchFamily="34" charset="0"/>
        <a:ea typeface="+mn-ea"/>
        <a:cs typeface="+mn-cs"/>
        <a:sym typeface="Futura Condensed" charset="0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rgbClr val="284141"/>
        </a:solidFill>
        <a:latin typeface="Verdana" pitchFamily="34" charset="0"/>
        <a:ea typeface="+mn-ea"/>
        <a:cs typeface="+mn-cs"/>
        <a:sym typeface="Futura Condensed" charset="0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rgbClr val="284141"/>
        </a:solidFill>
        <a:latin typeface="Verdana" pitchFamily="34" charset="0"/>
        <a:ea typeface="+mn-ea"/>
        <a:cs typeface="+mn-cs"/>
        <a:sym typeface="Futura Condensed" charset="0"/>
      </a:defRPr>
    </a:lvl5pPr>
    <a:lvl6pPr marL="2286000" algn="l" defTabSz="914400" rtl="0" eaLnBrk="1" latinLnBrk="0" hangingPunct="1">
      <a:defRPr sz="3600" kern="1200">
        <a:solidFill>
          <a:srgbClr val="284141"/>
        </a:solidFill>
        <a:latin typeface="Verdana" pitchFamily="34" charset="0"/>
        <a:ea typeface="+mn-ea"/>
        <a:cs typeface="+mn-cs"/>
        <a:sym typeface="Futura Condensed" charset="0"/>
      </a:defRPr>
    </a:lvl6pPr>
    <a:lvl7pPr marL="2743200" algn="l" defTabSz="914400" rtl="0" eaLnBrk="1" latinLnBrk="0" hangingPunct="1">
      <a:defRPr sz="3600" kern="1200">
        <a:solidFill>
          <a:srgbClr val="284141"/>
        </a:solidFill>
        <a:latin typeface="Verdana" pitchFamily="34" charset="0"/>
        <a:ea typeface="+mn-ea"/>
        <a:cs typeface="+mn-cs"/>
        <a:sym typeface="Futura Condensed" charset="0"/>
      </a:defRPr>
    </a:lvl7pPr>
    <a:lvl8pPr marL="3200400" algn="l" defTabSz="914400" rtl="0" eaLnBrk="1" latinLnBrk="0" hangingPunct="1">
      <a:defRPr sz="3600" kern="1200">
        <a:solidFill>
          <a:srgbClr val="284141"/>
        </a:solidFill>
        <a:latin typeface="Verdana" pitchFamily="34" charset="0"/>
        <a:ea typeface="+mn-ea"/>
        <a:cs typeface="+mn-cs"/>
        <a:sym typeface="Futura Condensed" charset="0"/>
      </a:defRPr>
    </a:lvl8pPr>
    <a:lvl9pPr marL="3657600" algn="l" defTabSz="914400" rtl="0" eaLnBrk="1" latinLnBrk="0" hangingPunct="1">
      <a:defRPr sz="3600" kern="1200">
        <a:solidFill>
          <a:srgbClr val="284141"/>
        </a:solidFill>
        <a:latin typeface="Verdana" pitchFamily="34" charset="0"/>
        <a:ea typeface="+mn-ea"/>
        <a:cs typeface="+mn-cs"/>
        <a:sym typeface="Futura Condensed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993300"/>
    <a:srgbClr val="1F5146"/>
    <a:srgbClr val="CC00CC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9661" autoAdjust="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E74D4F-BFE0-49AE-9DFE-68B2507B1B68}" type="doc">
      <dgm:prSet loTypeId="urn:microsoft.com/office/officeart/2005/8/layout/cycle2" loCatId="cycle" qsTypeId="urn:microsoft.com/office/officeart/2005/8/quickstyle/3d6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08FBCC2-90E7-4060-8C42-D40593D736DD}">
      <dgm:prSet phldrT="[Text]"/>
      <dgm:spPr/>
      <dgm:t>
        <a:bodyPr/>
        <a:lstStyle/>
        <a:p>
          <a:r>
            <a:rPr lang="en-US" dirty="0" smtClean="0"/>
            <a:t>90% +</a:t>
          </a:r>
        </a:p>
        <a:p>
          <a:r>
            <a:rPr lang="en-US" dirty="0" smtClean="0"/>
            <a:t>Precision</a:t>
          </a:r>
          <a:endParaRPr lang="en-US" dirty="0"/>
        </a:p>
      </dgm:t>
    </dgm:pt>
    <dgm:pt modelId="{FB6CADD5-5977-402E-B20C-3D1657D96339}" type="parTrans" cxnId="{62BD4385-928A-4E47-ACBB-CB3F2769E900}">
      <dgm:prSet/>
      <dgm:spPr/>
      <dgm:t>
        <a:bodyPr/>
        <a:lstStyle/>
        <a:p>
          <a:endParaRPr lang="en-US"/>
        </a:p>
      </dgm:t>
    </dgm:pt>
    <dgm:pt modelId="{C2115C72-55D6-4FA4-9F34-B976817FA5C9}" type="sibTrans" cxnId="{62BD4385-928A-4E47-ACBB-CB3F2769E900}">
      <dgm:prSet/>
      <dgm:spPr/>
      <dgm:t>
        <a:bodyPr/>
        <a:lstStyle/>
        <a:p>
          <a:endParaRPr lang="en-US"/>
        </a:p>
      </dgm:t>
    </dgm:pt>
    <dgm:pt modelId="{78819835-AD44-4834-9377-B2058A7BB3AC}">
      <dgm:prSet phldrT="[Text]"/>
      <dgm:spPr/>
      <dgm:t>
        <a:bodyPr/>
        <a:lstStyle/>
        <a:p>
          <a:r>
            <a:rPr lang="en-US" dirty="0" smtClean="0"/>
            <a:t>4 MB per Minute Speed</a:t>
          </a:r>
          <a:endParaRPr lang="en-US" dirty="0"/>
        </a:p>
      </dgm:t>
    </dgm:pt>
    <dgm:pt modelId="{D59E944A-3ABC-4F8A-9476-75362AF18870}" type="parTrans" cxnId="{53820EE4-97E7-4F61-BEF1-E43292839C04}">
      <dgm:prSet/>
      <dgm:spPr/>
      <dgm:t>
        <a:bodyPr/>
        <a:lstStyle/>
        <a:p>
          <a:endParaRPr lang="en-US"/>
        </a:p>
      </dgm:t>
    </dgm:pt>
    <dgm:pt modelId="{D8B13C2B-0407-43CA-9006-381EC0885962}" type="sibTrans" cxnId="{53820EE4-97E7-4F61-BEF1-E43292839C04}">
      <dgm:prSet/>
      <dgm:spPr/>
      <dgm:t>
        <a:bodyPr/>
        <a:lstStyle/>
        <a:p>
          <a:endParaRPr lang="en-US"/>
        </a:p>
      </dgm:t>
    </dgm:pt>
    <dgm:pt modelId="{23DDA743-048A-425C-A0CA-C8DB3AC00704}">
      <dgm:prSet phldrT="[Text]"/>
      <dgm:spPr/>
      <dgm:t>
        <a:bodyPr/>
        <a:lstStyle/>
        <a:p>
          <a:r>
            <a:rPr lang="en-US" dirty="0" smtClean="0"/>
            <a:t>&lt;10</a:t>
          </a:r>
          <a:r>
            <a:rPr lang="en-US" baseline="30000" dirty="0" smtClean="0"/>
            <a:t>-6</a:t>
          </a:r>
          <a:r>
            <a:rPr lang="en-US" dirty="0" smtClean="0"/>
            <a:t> Access Time</a:t>
          </a:r>
          <a:endParaRPr lang="en-US" dirty="0"/>
        </a:p>
      </dgm:t>
    </dgm:pt>
    <dgm:pt modelId="{EDFAD578-3245-4C19-A4CB-A2B80E95A03C}" type="parTrans" cxnId="{836CD2E8-7994-4263-AA8C-3FAF3C3DE39F}">
      <dgm:prSet/>
      <dgm:spPr/>
      <dgm:t>
        <a:bodyPr/>
        <a:lstStyle/>
        <a:p>
          <a:endParaRPr lang="en-US"/>
        </a:p>
      </dgm:t>
    </dgm:pt>
    <dgm:pt modelId="{24DE7135-1987-4F8E-83C9-F44D8987B919}" type="sibTrans" cxnId="{836CD2E8-7994-4263-AA8C-3FAF3C3DE39F}">
      <dgm:prSet/>
      <dgm:spPr/>
      <dgm:t>
        <a:bodyPr/>
        <a:lstStyle/>
        <a:p>
          <a:endParaRPr lang="en-US"/>
        </a:p>
      </dgm:t>
    </dgm:pt>
    <dgm:pt modelId="{AD8C58BE-3E78-4666-9DBC-E468984780E9}">
      <dgm:prSet phldrT="[Text]"/>
      <dgm:spPr/>
      <dgm:t>
        <a:bodyPr/>
        <a:lstStyle/>
        <a:p>
          <a:r>
            <a:rPr lang="en-US" dirty="0" smtClean="0"/>
            <a:t>35 Entity Extraction </a:t>
          </a:r>
        </a:p>
        <a:p>
          <a:r>
            <a:rPr lang="en-US" dirty="0" smtClean="0"/>
            <a:t>Types</a:t>
          </a:r>
          <a:endParaRPr lang="en-US" dirty="0"/>
        </a:p>
      </dgm:t>
    </dgm:pt>
    <dgm:pt modelId="{6F2104DE-3BB2-4DB9-82A5-580DD544BC82}" type="parTrans" cxnId="{534B9BC1-3EAE-47E7-A943-1E31B1AEE209}">
      <dgm:prSet/>
      <dgm:spPr/>
      <dgm:t>
        <a:bodyPr/>
        <a:lstStyle/>
        <a:p>
          <a:endParaRPr lang="en-US"/>
        </a:p>
      </dgm:t>
    </dgm:pt>
    <dgm:pt modelId="{4F557526-CE60-48CC-946F-B7655C1C2FE1}" type="sibTrans" cxnId="{534B9BC1-3EAE-47E7-A943-1E31B1AEE209}">
      <dgm:prSet/>
      <dgm:spPr/>
      <dgm:t>
        <a:bodyPr/>
        <a:lstStyle/>
        <a:p>
          <a:endParaRPr lang="en-US"/>
        </a:p>
      </dgm:t>
    </dgm:pt>
    <dgm:pt modelId="{C787F6C9-71AE-4820-AE43-D7B267D9BD06}">
      <dgm:prSet phldrT="[Text]"/>
      <dgm:spPr/>
      <dgm:t>
        <a:bodyPr/>
        <a:lstStyle/>
        <a:p>
          <a:r>
            <a:rPr lang="en-US" dirty="0" smtClean="0"/>
            <a:t>600+ Categories</a:t>
          </a:r>
          <a:endParaRPr lang="en-US" dirty="0"/>
        </a:p>
      </dgm:t>
    </dgm:pt>
    <dgm:pt modelId="{874826EA-3A6B-415F-B881-FB03378B84C6}" type="parTrans" cxnId="{22942D75-820B-416E-9754-402317457F22}">
      <dgm:prSet/>
      <dgm:spPr/>
      <dgm:t>
        <a:bodyPr/>
        <a:lstStyle/>
        <a:p>
          <a:endParaRPr lang="en-US"/>
        </a:p>
      </dgm:t>
    </dgm:pt>
    <dgm:pt modelId="{EAC128E6-3F64-441A-9EC9-6ED93FC7AED4}" type="sibTrans" cxnId="{22942D75-820B-416E-9754-402317457F22}">
      <dgm:prSet/>
      <dgm:spPr/>
      <dgm:t>
        <a:bodyPr/>
        <a:lstStyle/>
        <a:p>
          <a:endParaRPr lang="en-US"/>
        </a:p>
      </dgm:t>
    </dgm:pt>
    <dgm:pt modelId="{11D050B3-1F5E-4F73-AE8A-3987DE9EBBB7}" type="pres">
      <dgm:prSet presAssocID="{DAE74D4F-BFE0-49AE-9DFE-68B2507B1B68}" presName="cycle" presStyleCnt="0">
        <dgm:presLayoutVars>
          <dgm:dir/>
          <dgm:resizeHandles val="exact"/>
        </dgm:presLayoutVars>
      </dgm:prSet>
      <dgm:spPr/>
    </dgm:pt>
    <dgm:pt modelId="{9F6BC6F6-C084-4863-A61A-708E7511B5D6}" type="pres">
      <dgm:prSet presAssocID="{408FBCC2-90E7-4060-8C42-D40593D736DD}" presName="node" presStyleLbl="node1" presStyleIdx="0" presStyleCnt="5">
        <dgm:presLayoutVars>
          <dgm:bulletEnabled val="1"/>
        </dgm:presLayoutVars>
      </dgm:prSet>
      <dgm:spPr/>
    </dgm:pt>
    <dgm:pt modelId="{75684E18-A07F-4554-A2BA-0AA30915AC5A}" type="pres">
      <dgm:prSet presAssocID="{C2115C72-55D6-4FA4-9F34-B976817FA5C9}" presName="sibTrans" presStyleLbl="sibTrans2D1" presStyleIdx="0" presStyleCnt="5"/>
      <dgm:spPr/>
    </dgm:pt>
    <dgm:pt modelId="{ED9DF6C7-A549-4C3F-A935-F10362BE3471}" type="pres">
      <dgm:prSet presAssocID="{C2115C72-55D6-4FA4-9F34-B976817FA5C9}" presName="connectorText" presStyleLbl="sibTrans2D1" presStyleIdx="0" presStyleCnt="5"/>
      <dgm:spPr/>
    </dgm:pt>
    <dgm:pt modelId="{F321B5F3-BD3F-4EA4-BC6E-0DCDD17324E5}" type="pres">
      <dgm:prSet presAssocID="{78819835-AD44-4834-9377-B2058A7BB3A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57ACBB-7724-40D1-AFA7-C01C75216DD0}" type="pres">
      <dgm:prSet presAssocID="{D8B13C2B-0407-43CA-9006-381EC0885962}" presName="sibTrans" presStyleLbl="sibTrans2D1" presStyleIdx="1" presStyleCnt="5"/>
      <dgm:spPr/>
    </dgm:pt>
    <dgm:pt modelId="{DE8647F7-0592-40D3-A555-C17B98752FA8}" type="pres">
      <dgm:prSet presAssocID="{D8B13C2B-0407-43CA-9006-381EC0885962}" presName="connectorText" presStyleLbl="sibTrans2D1" presStyleIdx="1" presStyleCnt="5"/>
      <dgm:spPr/>
    </dgm:pt>
    <dgm:pt modelId="{3A03E86F-6BEA-4B84-AFCB-81301613CF4D}" type="pres">
      <dgm:prSet presAssocID="{23DDA743-048A-425C-A0CA-C8DB3AC0070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4005AC-A622-49AC-B3AE-5C6ECC744A2A}" type="pres">
      <dgm:prSet presAssocID="{24DE7135-1987-4F8E-83C9-F44D8987B919}" presName="sibTrans" presStyleLbl="sibTrans2D1" presStyleIdx="2" presStyleCnt="5"/>
      <dgm:spPr/>
    </dgm:pt>
    <dgm:pt modelId="{77985928-7585-449C-8AC2-B3BAD5FC8036}" type="pres">
      <dgm:prSet presAssocID="{24DE7135-1987-4F8E-83C9-F44D8987B919}" presName="connectorText" presStyleLbl="sibTrans2D1" presStyleIdx="2" presStyleCnt="5"/>
      <dgm:spPr/>
    </dgm:pt>
    <dgm:pt modelId="{E8B3D16C-C770-45EB-890E-88DAFD778608}" type="pres">
      <dgm:prSet presAssocID="{AD8C58BE-3E78-4666-9DBC-E468984780E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0DE783-B140-4B3B-A774-57F2CA410867}" type="pres">
      <dgm:prSet presAssocID="{4F557526-CE60-48CC-946F-B7655C1C2FE1}" presName="sibTrans" presStyleLbl="sibTrans2D1" presStyleIdx="3" presStyleCnt="5"/>
      <dgm:spPr/>
    </dgm:pt>
    <dgm:pt modelId="{EA2625A5-B67B-4630-8A87-58B6664481A6}" type="pres">
      <dgm:prSet presAssocID="{4F557526-CE60-48CC-946F-B7655C1C2FE1}" presName="connectorText" presStyleLbl="sibTrans2D1" presStyleIdx="3" presStyleCnt="5"/>
      <dgm:spPr/>
    </dgm:pt>
    <dgm:pt modelId="{A28D9539-B916-41F3-8D58-360B096B8F55}" type="pres">
      <dgm:prSet presAssocID="{C787F6C9-71AE-4820-AE43-D7B267D9BD0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EA1CF5-6544-4AE4-8B8E-641827B4358B}" type="pres">
      <dgm:prSet presAssocID="{EAC128E6-3F64-441A-9EC9-6ED93FC7AED4}" presName="sibTrans" presStyleLbl="sibTrans2D1" presStyleIdx="4" presStyleCnt="5"/>
      <dgm:spPr/>
    </dgm:pt>
    <dgm:pt modelId="{D696F5E2-014C-472B-A00E-9A1D13D46120}" type="pres">
      <dgm:prSet presAssocID="{EAC128E6-3F64-441A-9EC9-6ED93FC7AED4}" presName="connectorText" presStyleLbl="sibTrans2D1" presStyleIdx="4" presStyleCnt="5"/>
      <dgm:spPr/>
    </dgm:pt>
  </dgm:ptLst>
  <dgm:cxnLst>
    <dgm:cxn modelId="{22942D75-820B-416E-9754-402317457F22}" srcId="{DAE74D4F-BFE0-49AE-9DFE-68B2507B1B68}" destId="{C787F6C9-71AE-4820-AE43-D7B267D9BD06}" srcOrd="4" destOrd="0" parTransId="{874826EA-3A6B-415F-B881-FB03378B84C6}" sibTransId="{EAC128E6-3F64-441A-9EC9-6ED93FC7AED4}"/>
    <dgm:cxn modelId="{9663DC65-5565-47C9-967C-296B17BC4032}" type="presOf" srcId="{24DE7135-1987-4F8E-83C9-F44D8987B919}" destId="{5A4005AC-A622-49AC-B3AE-5C6ECC744A2A}" srcOrd="0" destOrd="0" presId="urn:microsoft.com/office/officeart/2005/8/layout/cycle2"/>
    <dgm:cxn modelId="{A0008066-B486-4BED-B269-7B607F01C953}" type="presOf" srcId="{AD8C58BE-3E78-4666-9DBC-E468984780E9}" destId="{E8B3D16C-C770-45EB-890E-88DAFD778608}" srcOrd="0" destOrd="0" presId="urn:microsoft.com/office/officeart/2005/8/layout/cycle2"/>
    <dgm:cxn modelId="{FD63199F-9BD2-409F-9077-F04AC760D2FA}" type="presOf" srcId="{C2115C72-55D6-4FA4-9F34-B976817FA5C9}" destId="{ED9DF6C7-A549-4C3F-A935-F10362BE3471}" srcOrd="1" destOrd="0" presId="urn:microsoft.com/office/officeart/2005/8/layout/cycle2"/>
    <dgm:cxn modelId="{23A349DA-61A8-4ABC-90E7-CAB544D369A8}" type="presOf" srcId="{23DDA743-048A-425C-A0CA-C8DB3AC00704}" destId="{3A03E86F-6BEA-4B84-AFCB-81301613CF4D}" srcOrd="0" destOrd="0" presId="urn:microsoft.com/office/officeart/2005/8/layout/cycle2"/>
    <dgm:cxn modelId="{22EDC00A-11DB-488F-88DB-8723C97719DC}" type="presOf" srcId="{24DE7135-1987-4F8E-83C9-F44D8987B919}" destId="{77985928-7585-449C-8AC2-B3BAD5FC8036}" srcOrd="1" destOrd="0" presId="urn:microsoft.com/office/officeart/2005/8/layout/cycle2"/>
    <dgm:cxn modelId="{B1245B0E-64DE-419C-9698-4513EAF329BE}" type="presOf" srcId="{408FBCC2-90E7-4060-8C42-D40593D736DD}" destId="{9F6BC6F6-C084-4863-A61A-708E7511B5D6}" srcOrd="0" destOrd="0" presId="urn:microsoft.com/office/officeart/2005/8/layout/cycle2"/>
    <dgm:cxn modelId="{836CD2E8-7994-4263-AA8C-3FAF3C3DE39F}" srcId="{DAE74D4F-BFE0-49AE-9DFE-68B2507B1B68}" destId="{23DDA743-048A-425C-A0CA-C8DB3AC00704}" srcOrd="2" destOrd="0" parTransId="{EDFAD578-3245-4C19-A4CB-A2B80E95A03C}" sibTransId="{24DE7135-1987-4F8E-83C9-F44D8987B919}"/>
    <dgm:cxn modelId="{A4BCC0A6-D945-49DD-B1E1-83519A058F09}" type="presOf" srcId="{C2115C72-55D6-4FA4-9F34-B976817FA5C9}" destId="{75684E18-A07F-4554-A2BA-0AA30915AC5A}" srcOrd="0" destOrd="0" presId="urn:microsoft.com/office/officeart/2005/8/layout/cycle2"/>
    <dgm:cxn modelId="{53820EE4-97E7-4F61-BEF1-E43292839C04}" srcId="{DAE74D4F-BFE0-49AE-9DFE-68B2507B1B68}" destId="{78819835-AD44-4834-9377-B2058A7BB3AC}" srcOrd="1" destOrd="0" parTransId="{D59E944A-3ABC-4F8A-9476-75362AF18870}" sibTransId="{D8B13C2B-0407-43CA-9006-381EC0885962}"/>
    <dgm:cxn modelId="{11E96809-41C9-4202-A2FB-92FA3FE11B4A}" type="presOf" srcId="{D8B13C2B-0407-43CA-9006-381EC0885962}" destId="{DE8647F7-0592-40D3-A555-C17B98752FA8}" srcOrd="1" destOrd="0" presId="urn:microsoft.com/office/officeart/2005/8/layout/cycle2"/>
    <dgm:cxn modelId="{66EB062C-9D89-415A-AEE7-468D3607E0E4}" type="presOf" srcId="{4F557526-CE60-48CC-946F-B7655C1C2FE1}" destId="{D70DE783-B140-4B3B-A774-57F2CA410867}" srcOrd="0" destOrd="0" presId="urn:microsoft.com/office/officeart/2005/8/layout/cycle2"/>
    <dgm:cxn modelId="{1A5746A9-818A-4844-9948-466C45876C13}" type="presOf" srcId="{EAC128E6-3F64-441A-9EC9-6ED93FC7AED4}" destId="{D696F5E2-014C-472B-A00E-9A1D13D46120}" srcOrd="1" destOrd="0" presId="urn:microsoft.com/office/officeart/2005/8/layout/cycle2"/>
    <dgm:cxn modelId="{45762802-5CA9-41C5-9F97-DB7D8CECDDD1}" type="presOf" srcId="{EAC128E6-3F64-441A-9EC9-6ED93FC7AED4}" destId="{98EA1CF5-6544-4AE4-8B8E-641827B4358B}" srcOrd="0" destOrd="0" presId="urn:microsoft.com/office/officeart/2005/8/layout/cycle2"/>
    <dgm:cxn modelId="{D5ED4992-2B1F-4390-BB08-BF54C4A993D8}" type="presOf" srcId="{D8B13C2B-0407-43CA-9006-381EC0885962}" destId="{7657ACBB-7724-40D1-AFA7-C01C75216DD0}" srcOrd="0" destOrd="0" presId="urn:microsoft.com/office/officeart/2005/8/layout/cycle2"/>
    <dgm:cxn modelId="{62BD4385-928A-4E47-ACBB-CB3F2769E900}" srcId="{DAE74D4F-BFE0-49AE-9DFE-68B2507B1B68}" destId="{408FBCC2-90E7-4060-8C42-D40593D736DD}" srcOrd="0" destOrd="0" parTransId="{FB6CADD5-5977-402E-B20C-3D1657D96339}" sibTransId="{C2115C72-55D6-4FA4-9F34-B976817FA5C9}"/>
    <dgm:cxn modelId="{061CEF4D-F287-4C6C-8980-8CE80EBDB083}" type="presOf" srcId="{C787F6C9-71AE-4820-AE43-D7B267D9BD06}" destId="{A28D9539-B916-41F3-8D58-360B096B8F55}" srcOrd="0" destOrd="0" presId="urn:microsoft.com/office/officeart/2005/8/layout/cycle2"/>
    <dgm:cxn modelId="{BE758B8B-ADC8-442E-AD7D-A6EC7D37A657}" type="presOf" srcId="{4F557526-CE60-48CC-946F-B7655C1C2FE1}" destId="{EA2625A5-B67B-4630-8A87-58B6664481A6}" srcOrd="1" destOrd="0" presId="urn:microsoft.com/office/officeart/2005/8/layout/cycle2"/>
    <dgm:cxn modelId="{534B9BC1-3EAE-47E7-A943-1E31B1AEE209}" srcId="{DAE74D4F-BFE0-49AE-9DFE-68B2507B1B68}" destId="{AD8C58BE-3E78-4666-9DBC-E468984780E9}" srcOrd="3" destOrd="0" parTransId="{6F2104DE-3BB2-4DB9-82A5-580DD544BC82}" sibTransId="{4F557526-CE60-48CC-946F-B7655C1C2FE1}"/>
    <dgm:cxn modelId="{F710179E-ED6D-4D18-9345-12DB604C6B70}" type="presOf" srcId="{DAE74D4F-BFE0-49AE-9DFE-68B2507B1B68}" destId="{11D050B3-1F5E-4F73-AE8A-3987DE9EBBB7}" srcOrd="0" destOrd="0" presId="urn:microsoft.com/office/officeart/2005/8/layout/cycle2"/>
    <dgm:cxn modelId="{84C0E62B-B7B0-489F-8200-5137ED0383CC}" type="presOf" srcId="{78819835-AD44-4834-9377-B2058A7BB3AC}" destId="{F321B5F3-BD3F-4EA4-BC6E-0DCDD17324E5}" srcOrd="0" destOrd="0" presId="urn:microsoft.com/office/officeart/2005/8/layout/cycle2"/>
    <dgm:cxn modelId="{7E69367D-46C0-414F-A1CF-98D9874029C1}" type="presParOf" srcId="{11D050B3-1F5E-4F73-AE8A-3987DE9EBBB7}" destId="{9F6BC6F6-C084-4863-A61A-708E7511B5D6}" srcOrd="0" destOrd="0" presId="urn:microsoft.com/office/officeart/2005/8/layout/cycle2"/>
    <dgm:cxn modelId="{9F44592B-2DB0-4F8C-8ABE-55D5330BFFDD}" type="presParOf" srcId="{11D050B3-1F5E-4F73-AE8A-3987DE9EBBB7}" destId="{75684E18-A07F-4554-A2BA-0AA30915AC5A}" srcOrd="1" destOrd="0" presId="urn:microsoft.com/office/officeart/2005/8/layout/cycle2"/>
    <dgm:cxn modelId="{1AAAC131-0099-4CA1-8897-3669DE7C9F89}" type="presParOf" srcId="{75684E18-A07F-4554-A2BA-0AA30915AC5A}" destId="{ED9DF6C7-A549-4C3F-A935-F10362BE3471}" srcOrd="0" destOrd="0" presId="urn:microsoft.com/office/officeart/2005/8/layout/cycle2"/>
    <dgm:cxn modelId="{69DCB7FB-79E8-4B2C-B9D3-5D7AF1FC1F7B}" type="presParOf" srcId="{11D050B3-1F5E-4F73-AE8A-3987DE9EBBB7}" destId="{F321B5F3-BD3F-4EA4-BC6E-0DCDD17324E5}" srcOrd="2" destOrd="0" presId="urn:microsoft.com/office/officeart/2005/8/layout/cycle2"/>
    <dgm:cxn modelId="{B3E903DF-B609-4722-9D66-8DE495C362BB}" type="presParOf" srcId="{11D050B3-1F5E-4F73-AE8A-3987DE9EBBB7}" destId="{7657ACBB-7724-40D1-AFA7-C01C75216DD0}" srcOrd="3" destOrd="0" presId="urn:microsoft.com/office/officeart/2005/8/layout/cycle2"/>
    <dgm:cxn modelId="{7E816341-BB9A-4843-8C11-1656B0025785}" type="presParOf" srcId="{7657ACBB-7724-40D1-AFA7-C01C75216DD0}" destId="{DE8647F7-0592-40D3-A555-C17B98752FA8}" srcOrd="0" destOrd="0" presId="urn:microsoft.com/office/officeart/2005/8/layout/cycle2"/>
    <dgm:cxn modelId="{6A331FEA-B2EC-4387-840B-74390C4CFCA4}" type="presParOf" srcId="{11D050B3-1F5E-4F73-AE8A-3987DE9EBBB7}" destId="{3A03E86F-6BEA-4B84-AFCB-81301613CF4D}" srcOrd="4" destOrd="0" presId="urn:microsoft.com/office/officeart/2005/8/layout/cycle2"/>
    <dgm:cxn modelId="{9C1C6F32-E7B4-4846-ABF9-8641321731A6}" type="presParOf" srcId="{11D050B3-1F5E-4F73-AE8A-3987DE9EBBB7}" destId="{5A4005AC-A622-49AC-B3AE-5C6ECC744A2A}" srcOrd="5" destOrd="0" presId="urn:microsoft.com/office/officeart/2005/8/layout/cycle2"/>
    <dgm:cxn modelId="{01069C3B-DDCB-4B78-8296-B7092ECC578B}" type="presParOf" srcId="{5A4005AC-A622-49AC-B3AE-5C6ECC744A2A}" destId="{77985928-7585-449C-8AC2-B3BAD5FC8036}" srcOrd="0" destOrd="0" presId="urn:microsoft.com/office/officeart/2005/8/layout/cycle2"/>
    <dgm:cxn modelId="{35442A3F-6A06-4143-9668-D6AB8124074A}" type="presParOf" srcId="{11D050B3-1F5E-4F73-AE8A-3987DE9EBBB7}" destId="{E8B3D16C-C770-45EB-890E-88DAFD778608}" srcOrd="6" destOrd="0" presId="urn:microsoft.com/office/officeart/2005/8/layout/cycle2"/>
    <dgm:cxn modelId="{4606ECE2-540A-4848-9AC3-54AEB6C8D23F}" type="presParOf" srcId="{11D050B3-1F5E-4F73-AE8A-3987DE9EBBB7}" destId="{D70DE783-B140-4B3B-A774-57F2CA410867}" srcOrd="7" destOrd="0" presId="urn:microsoft.com/office/officeart/2005/8/layout/cycle2"/>
    <dgm:cxn modelId="{B331C6A8-F40E-47AA-AD2B-FABDA8EE4C6A}" type="presParOf" srcId="{D70DE783-B140-4B3B-A774-57F2CA410867}" destId="{EA2625A5-B67B-4630-8A87-58B6664481A6}" srcOrd="0" destOrd="0" presId="urn:microsoft.com/office/officeart/2005/8/layout/cycle2"/>
    <dgm:cxn modelId="{50C5A9C2-7013-4C4C-AAF8-16DC332FC6CB}" type="presParOf" srcId="{11D050B3-1F5E-4F73-AE8A-3987DE9EBBB7}" destId="{A28D9539-B916-41F3-8D58-360B096B8F55}" srcOrd="8" destOrd="0" presId="urn:microsoft.com/office/officeart/2005/8/layout/cycle2"/>
    <dgm:cxn modelId="{CF7E2FDD-AF20-4D68-AAAE-7565BB5A756B}" type="presParOf" srcId="{11D050B3-1F5E-4F73-AE8A-3987DE9EBBB7}" destId="{98EA1CF5-6544-4AE4-8B8E-641827B4358B}" srcOrd="9" destOrd="0" presId="urn:microsoft.com/office/officeart/2005/8/layout/cycle2"/>
    <dgm:cxn modelId="{69524323-C535-4A4F-B737-F02E6CFB167F}" type="presParOf" srcId="{98EA1CF5-6544-4AE4-8B8E-641827B4358B}" destId="{D696F5E2-014C-472B-A00E-9A1D13D4612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6BC6F6-C084-4863-A61A-708E7511B5D6}">
      <dsp:nvSpPr>
        <dsp:cNvPr id="0" name=""/>
        <dsp:cNvSpPr/>
      </dsp:nvSpPr>
      <dsp:spPr>
        <a:xfrm>
          <a:off x="3590850" y="2384"/>
          <a:ext cx="1962298" cy="196229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90% +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Precision</a:t>
          </a:r>
          <a:endParaRPr lang="en-US" sz="1900" kern="1200" dirty="0"/>
        </a:p>
      </dsp:txBody>
      <dsp:txXfrm>
        <a:off x="3590850" y="2384"/>
        <a:ext cx="1962298" cy="1962298"/>
      </dsp:txXfrm>
    </dsp:sp>
    <dsp:sp modelId="{75684E18-A07F-4554-A2BA-0AA30915AC5A}">
      <dsp:nvSpPr>
        <dsp:cNvPr id="0" name=""/>
        <dsp:cNvSpPr/>
      </dsp:nvSpPr>
      <dsp:spPr>
        <a:xfrm rot="2160000">
          <a:off x="5491091" y="1509593"/>
          <a:ext cx="521478" cy="6622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6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2160000">
        <a:off x="5491091" y="1509593"/>
        <a:ext cx="521478" cy="662275"/>
      </dsp:txXfrm>
    </dsp:sp>
    <dsp:sp modelId="{F321B5F3-BD3F-4EA4-BC6E-0DCDD17324E5}">
      <dsp:nvSpPr>
        <dsp:cNvPr id="0" name=""/>
        <dsp:cNvSpPr/>
      </dsp:nvSpPr>
      <dsp:spPr>
        <a:xfrm>
          <a:off x="5974392" y="1734129"/>
          <a:ext cx="1962298" cy="196229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4 MB per Minute Speed</a:t>
          </a:r>
          <a:endParaRPr lang="en-US" sz="1900" kern="1200" dirty="0"/>
        </a:p>
      </dsp:txBody>
      <dsp:txXfrm>
        <a:off x="5974392" y="1734129"/>
        <a:ext cx="1962298" cy="1962298"/>
      </dsp:txXfrm>
    </dsp:sp>
    <dsp:sp modelId="{7657ACBB-7724-40D1-AFA7-C01C75216DD0}">
      <dsp:nvSpPr>
        <dsp:cNvPr id="0" name=""/>
        <dsp:cNvSpPr/>
      </dsp:nvSpPr>
      <dsp:spPr>
        <a:xfrm rot="6480000">
          <a:off x="6244147" y="3771114"/>
          <a:ext cx="521478" cy="6622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6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6480000">
        <a:off x="6244147" y="3771114"/>
        <a:ext cx="521478" cy="662275"/>
      </dsp:txXfrm>
    </dsp:sp>
    <dsp:sp modelId="{3A03E86F-6BEA-4B84-AFCB-81301613CF4D}">
      <dsp:nvSpPr>
        <dsp:cNvPr id="0" name=""/>
        <dsp:cNvSpPr/>
      </dsp:nvSpPr>
      <dsp:spPr>
        <a:xfrm>
          <a:off x="5063960" y="4536150"/>
          <a:ext cx="1962298" cy="196229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&lt;10</a:t>
          </a:r>
          <a:r>
            <a:rPr lang="en-US" sz="1900" kern="1200" baseline="30000" dirty="0" smtClean="0"/>
            <a:t>-6</a:t>
          </a:r>
          <a:r>
            <a:rPr lang="en-US" sz="1900" kern="1200" dirty="0" smtClean="0"/>
            <a:t> Access Time</a:t>
          </a:r>
          <a:endParaRPr lang="en-US" sz="1900" kern="1200" dirty="0"/>
        </a:p>
      </dsp:txBody>
      <dsp:txXfrm>
        <a:off x="5063960" y="4536150"/>
        <a:ext cx="1962298" cy="1962298"/>
      </dsp:txXfrm>
    </dsp:sp>
    <dsp:sp modelId="{5A4005AC-A622-49AC-B3AE-5C6ECC744A2A}">
      <dsp:nvSpPr>
        <dsp:cNvPr id="0" name=""/>
        <dsp:cNvSpPr/>
      </dsp:nvSpPr>
      <dsp:spPr>
        <a:xfrm rot="10800000">
          <a:off x="4326019" y="5186162"/>
          <a:ext cx="521478" cy="6622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6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4326019" y="5186162"/>
        <a:ext cx="521478" cy="662275"/>
      </dsp:txXfrm>
    </dsp:sp>
    <dsp:sp modelId="{E8B3D16C-C770-45EB-890E-88DAFD778608}">
      <dsp:nvSpPr>
        <dsp:cNvPr id="0" name=""/>
        <dsp:cNvSpPr/>
      </dsp:nvSpPr>
      <dsp:spPr>
        <a:xfrm>
          <a:off x="2117740" y="4536150"/>
          <a:ext cx="1962298" cy="196229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35 Entity Extraction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Types</a:t>
          </a:r>
          <a:endParaRPr lang="en-US" sz="1900" kern="1200" dirty="0"/>
        </a:p>
      </dsp:txBody>
      <dsp:txXfrm>
        <a:off x="2117740" y="4536150"/>
        <a:ext cx="1962298" cy="1962298"/>
      </dsp:txXfrm>
    </dsp:sp>
    <dsp:sp modelId="{D70DE783-B140-4B3B-A774-57F2CA410867}">
      <dsp:nvSpPr>
        <dsp:cNvPr id="0" name=""/>
        <dsp:cNvSpPr/>
      </dsp:nvSpPr>
      <dsp:spPr>
        <a:xfrm rot="15120000">
          <a:off x="2387495" y="3799187"/>
          <a:ext cx="521478" cy="6622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6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5120000">
        <a:off x="2387495" y="3799187"/>
        <a:ext cx="521478" cy="662275"/>
      </dsp:txXfrm>
    </dsp:sp>
    <dsp:sp modelId="{A28D9539-B916-41F3-8D58-360B096B8F55}">
      <dsp:nvSpPr>
        <dsp:cNvPr id="0" name=""/>
        <dsp:cNvSpPr/>
      </dsp:nvSpPr>
      <dsp:spPr>
        <a:xfrm>
          <a:off x="1207308" y="1734129"/>
          <a:ext cx="1962298" cy="196229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600+ Categories</a:t>
          </a:r>
          <a:endParaRPr lang="en-US" sz="1900" kern="1200" dirty="0"/>
        </a:p>
      </dsp:txBody>
      <dsp:txXfrm>
        <a:off x="1207308" y="1734129"/>
        <a:ext cx="1962298" cy="1962298"/>
      </dsp:txXfrm>
    </dsp:sp>
    <dsp:sp modelId="{98EA1CF5-6544-4AE4-8B8E-641827B4358B}">
      <dsp:nvSpPr>
        <dsp:cNvPr id="0" name=""/>
        <dsp:cNvSpPr/>
      </dsp:nvSpPr>
      <dsp:spPr>
        <a:xfrm rot="19440000">
          <a:off x="3107549" y="1526943"/>
          <a:ext cx="521478" cy="6622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6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9440000">
        <a:off x="3107549" y="1526943"/>
        <a:ext cx="521478" cy="662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1DBDBCD-0FB7-4ECA-9E4B-0920C544E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 I know your area of responsibility?</a:t>
            </a:r>
          </a:p>
          <a:p>
            <a:r>
              <a:rPr lang="en-US" dirty="0" smtClean="0"/>
              <a:t>What is the biggest challenge you face currently?</a:t>
            </a:r>
          </a:p>
          <a:p>
            <a:r>
              <a:rPr lang="en-US" dirty="0" smtClean="0"/>
              <a:t>What area would you like to know</a:t>
            </a:r>
            <a:r>
              <a:rPr lang="en-US" baseline="0" dirty="0" smtClean="0"/>
              <a:t> more about?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DBDBCD-0FB7-4ECA-9E4B-0920C544E34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 you look at the fact I’ve presented and decide if the analysis I’ve presented makes sense?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DBDBCD-0FB7-4ECA-9E4B-0920C544E34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1ABC23-26D4-4FAB-A13C-FB0E754B256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algn="r"/>
            <a:fld id="{911AD47F-4C09-41A2-9D39-1DD542887963}" type="slidenum">
              <a:rPr lang="en-US" sz="1200">
                <a:solidFill>
                  <a:schemeClr val="tx1"/>
                </a:solidFill>
                <a:latin typeface="Arial" pitchFamily="34" charset="0"/>
              </a:rPr>
              <a:pPr algn="r"/>
              <a:t>6</a:t>
            </a:fld>
            <a:endParaRPr lang="en-US" sz="12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 lIns="91430" tIns="45714" rIns="91430" bIns="4571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ogo_header"/>
          <p:cNvPicPr>
            <a:picLocks noChangeAspect="1" noChangeArrowheads="1"/>
          </p:cNvPicPr>
          <p:nvPr/>
        </p:nvPicPr>
        <p:blipFill>
          <a:blip r:embed="rId2" cstate="print"/>
          <a:srcRect t="17615" r="8360" b="20734"/>
          <a:stretch>
            <a:fillRect/>
          </a:stretch>
        </p:blipFill>
        <p:spPr bwMode="auto">
          <a:xfrm>
            <a:off x="0" y="6324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nuovosfondo_ppt_E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AF5B-97B1-4016-9E92-ECB09684653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914400"/>
            <a:ext cx="22479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914400"/>
            <a:ext cx="65913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BB111-2689-4480-B718-ABD6E1B89B0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D9D39-6CEB-4EB2-9845-F5B8BD62214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F2169-D634-4508-BA02-1577E126DDD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343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343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430A5-4622-42F5-856D-29B0F2E77BA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5206E-D24D-4FF1-B593-2CDD0F21157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BE5B2-7824-496E-8601-94BC7184D8E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75386-3BE0-4C38-8142-1A0EE85402F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A91B1-9701-4333-B039-B37235D5ED8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7B70E-4D76-45C7-A0B2-0EFACF1A088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logo_header"/>
          <p:cNvPicPr>
            <a:picLocks noChangeAspect="1" noChangeArrowheads="1"/>
          </p:cNvPicPr>
          <p:nvPr/>
        </p:nvPicPr>
        <p:blipFill>
          <a:blip r:embed="rId13" cstate="print"/>
          <a:srcRect t="17615" r="8360" b="20734"/>
          <a:stretch>
            <a:fillRect/>
          </a:stretch>
        </p:blipFill>
        <p:spPr bwMode="auto">
          <a:xfrm>
            <a:off x="0" y="6324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914400"/>
            <a:ext cx="899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9" tIns="45719" rIns="91439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839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1238" y="6245225"/>
            <a:ext cx="5837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3C9C243-000C-47EE-8145-37DA30C9106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pic>
        <p:nvPicPr>
          <p:cNvPr id="2055" name="Picture 7" descr="nuovosfondo_ppt_E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00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800000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800000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800000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80000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–"/>
        <a:defRPr sz="20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»"/>
        <a:defRPr sz="12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Char char="»"/>
        <a:defRPr sz="12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Char char="»"/>
        <a:defRPr sz="12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Char char="»"/>
        <a:defRPr sz="12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Char char="»"/>
        <a:defRPr sz="12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sk.com/index.htm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8.gif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image" Target="../media/image10.gif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1600200"/>
            <a:ext cx="8077200" cy="3200400"/>
          </a:xfrm>
        </p:spPr>
        <p:txBody>
          <a:bodyPr lIns="91440" tIns="45720" rIns="91440" bIns="45720"/>
          <a:lstStyle/>
          <a:p>
            <a:pPr eaLnBrk="1" hangingPunct="1"/>
            <a:r>
              <a:rPr lang="en-GB" sz="3200" dirty="0" smtClean="0"/>
              <a:t>Semantic Technology for Business</a:t>
            </a:r>
            <a:r>
              <a:rPr lang="en-US" dirty="0" smtClean="0">
                <a:solidFill>
                  <a:srgbClr val="000066"/>
                </a:solidFill>
              </a:rPr>
              <a:t/>
            </a:r>
            <a:br>
              <a:rPr lang="en-US" dirty="0" smtClean="0">
                <a:solidFill>
                  <a:srgbClr val="000066"/>
                </a:solidFill>
              </a:rPr>
            </a:br>
            <a:r>
              <a:rPr lang="en-US" dirty="0" smtClean="0">
                <a:solidFill>
                  <a:srgbClr val="000066"/>
                </a:solidFill>
              </a:rPr>
              <a:t/>
            </a:r>
            <a:br>
              <a:rPr lang="en-US" dirty="0" smtClean="0">
                <a:solidFill>
                  <a:srgbClr val="000066"/>
                </a:solidFill>
              </a:rPr>
            </a:br>
            <a:r>
              <a:rPr lang="en-US" dirty="0" smtClean="0">
                <a:solidFill>
                  <a:srgbClr val="000066"/>
                </a:solidFill>
              </a:rPr>
              <a:t/>
            </a:r>
            <a:br>
              <a:rPr lang="en-US" dirty="0" smtClean="0">
                <a:solidFill>
                  <a:srgbClr val="000066"/>
                </a:solidFill>
              </a:rPr>
            </a:br>
            <a:r>
              <a:rPr lang="en-US" dirty="0" smtClean="0">
                <a:solidFill>
                  <a:srgbClr val="000066"/>
                </a:solidFill>
              </a:rPr>
              <a:t>J. Brooke Aker</a:t>
            </a:r>
            <a:br>
              <a:rPr lang="en-US" dirty="0" smtClean="0">
                <a:solidFill>
                  <a:srgbClr val="000066"/>
                </a:solidFill>
              </a:rPr>
            </a:br>
            <a:r>
              <a:rPr lang="en-US" dirty="0" smtClean="0">
                <a:solidFill>
                  <a:srgbClr val="000066"/>
                </a:solidFill>
              </a:rPr>
              <a:t>CEO </a:t>
            </a:r>
            <a:br>
              <a:rPr lang="en-US" dirty="0" smtClean="0">
                <a:solidFill>
                  <a:srgbClr val="000066"/>
                </a:solidFill>
              </a:rPr>
            </a:br>
            <a:r>
              <a:rPr lang="en-US" dirty="0" smtClean="0">
                <a:solidFill>
                  <a:srgbClr val="000066"/>
                </a:solidFill>
              </a:rPr>
              <a:t>Expert System USA</a:t>
            </a:r>
            <a:br>
              <a:rPr lang="en-US" dirty="0" smtClean="0">
                <a:solidFill>
                  <a:srgbClr val="000066"/>
                </a:solidFill>
              </a:rPr>
            </a:br>
            <a:r>
              <a:rPr lang="en-US" dirty="0" smtClean="0">
                <a:solidFill>
                  <a:srgbClr val="000066"/>
                </a:solidFill>
              </a:rPr>
              <a:t/>
            </a:r>
            <a:br>
              <a:rPr lang="en-US" dirty="0" smtClean="0">
                <a:solidFill>
                  <a:srgbClr val="000066"/>
                </a:solidFill>
              </a:rPr>
            </a:br>
            <a:r>
              <a:rPr lang="en-US" sz="1800" dirty="0" smtClean="0">
                <a:solidFill>
                  <a:srgbClr val="000066"/>
                </a:solidFill>
              </a:rPr>
              <a:t>prepared for </a:t>
            </a:r>
            <a:r>
              <a:rPr lang="en-US" sz="1800" dirty="0" err="1" smtClean="0">
                <a:solidFill>
                  <a:srgbClr val="000066"/>
                </a:solidFill>
              </a:rPr>
              <a:t>Gilbane</a:t>
            </a:r>
            <a:r>
              <a:rPr lang="en-US" sz="1800" dirty="0" smtClean="0">
                <a:solidFill>
                  <a:srgbClr val="000066"/>
                </a:solidFill>
              </a:rPr>
              <a:t> San Francisco</a:t>
            </a:r>
            <a:endParaRPr lang="en-US" sz="1800" dirty="0" smtClean="0">
              <a:solidFill>
                <a:srgbClr val="000066"/>
              </a:solidFill>
            </a:endParaRPr>
          </a:p>
        </p:txBody>
      </p:sp>
      <p:pic>
        <p:nvPicPr>
          <p:cNvPr id="4099" name="Picture 6" descr="testataSub_ENG"/>
          <p:cNvPicPr>
            <a:picLocks noChangeAspect="1" noChangeArrowheads="1"/>
          </p:cNvPicPr>
          <p:nvPr/>
        </p:nvPicPr>
        <p:blipFill>
          <a:blip r:embed="rId2" cstate="print"/>
          <a:srcRect t="73753"/>
          <a:stretch>
            <a:fillRect/>
          </a:stretch>
        </p:blipFill>
        <p:spPr bwMode="auto">
          <a:xfrm>
            <a:off x="0" y="5734050"/>
            <a:ext cx="9144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4038600" y="6096000"/>
            <a:ext cx="2362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sz="1600" b="1" dirty="0">
                <a:solidFill>
                  <a:srgbClr val="000063"/>
                </a:solidFill>
              </a:rPr>
              <a:t>Spring </a:t>
            </a:r>
            <a:r>
              <a:rPr lang="it-IT" sz="1600" b="1" dirty="0" smtClean="0">
                <a:solidFill>
                  <a:srgbClr val="000063"/>
                </a:solidFill>
              </a:rPr>
              <a:t>2010</a:t>
            </a:r>
            <a:endParaRPr lang="it-IT" sz="1600" b="1" dirty="0">
              <a:solidFill>
                <a:srgbClr val="00006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Semantic Technology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1" y="6314699"/>
            <a:ext cx="7543800" cy="0"/>
          </a:xfrm>
          <a:prstGeom prst="line">
            <a:avLst/>
          </a:prstGeom>
          <a:ln w="381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 flipH="1" flipV="1">
            <a:off x="-1904999" y="3952499"/>
            <a:ext cx="4724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entagon 6"/>
          <p:cNvSpPr/>
          <p:nvPr/>
        </p:nvSpPr>
        <p:spPr>
          <a:xfrm>
            <a:off x="457201" y="1742699"/>
            <a:ext cx="6781800" cy="381000"/>
          </a:xfrm>
          <a:prstGeom prst="homePlate">
            <a:avLst/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/>
          <p:cNvSpPr/>
          <p:nvPr/>
        </p:nvSpPr>
        <p:spPr>
          <a:xfrm>
            <a:off x="457201" y="2199899"/>
            <a:ext cx="6553199" cy="381000"/>
          </a:xfrm>
          <a:prstGeom prst="homePlate">
            <a:avLst/>
          </a:prstGeom>
          <a:solidFill>
            <a:srgbClr val="0099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>
            <a:off x="457201" y="2657099"/>
            <a:ext cx="3962399" cy="381000"/>
          </a:xfrm>
          <a:prstGeom prst="homePlate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entagon 9"/>
          <p:cNvSpPr/>
          <p:nvPr/>
        </p:nvSpPr>
        <p:spPr>
          <a:xfrm>
            <a:off x="457201" y="3114299"/>
            <a:ext cx="3581399" cy="381000"/>
          </a:xfrm>
          <a:prstGeom prst="homePlate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entagon 10"/>
          <p:cNvSpPr/>
          <p:nvPr/>
        </p:nvSpPr>
        <p:spPr>
          <a:xfrm>
            <a:off x="457201" y="3571499"/>
            <a:ext cx="3505199" cy="381000"/>
          </a:xfrm>
          <a:prstGeom prst="homePlate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entagon 11"/>
          <p:cNvSpPr/>
          <p:nvPr/>
        </p:nvSpPr>
        <p:spPr>
          <a:xfrm>
            <a:off x="457201" y="4028699"/>
            <a:ext cx="2285999" cy="381000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entagon 12"/>
          <p:cNvSpPr/>
          <p:nvPr/>
        </p:nvSpPr>
        <p:spPr>
          <a:xfrm>
            <a:off x="457201" y="4485899"/>
            <a:ext cx="1371599" cy="381000"/>
          </a:xfrm>
          <a:prstGeom prst="homePlate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entagon 13"/>
          <p:cNvSpPr/>
          <p:nvPr/>
        </p:nvSpPr>
        <p:spPr>
          <a:xfrm>
            <a:off x="457201" y="4943099"/>
            <a:ext cx="1371599" cy="381000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entagon 14"/>
          <p:cNvSpPr/>
          <p:nvPr/>
        </p:nvSpPr>
        <p:spPr>
          <a:xfrm>
            <a:off x="457201" y="5400299"/>
            <a:ext cx="838199" cy="381000"/>
          </a:xfrm>
          <a:prstGeom prst="homePlate">
            <a:avLst/>
          </a:prstGeom>
          <a:solidFill>
            <a:srgbClr val="0070C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entagon 15"/>
          <p:cNvSpPr/>
          <p:nvPr/>
        </p:nvSpPr>
        <p:spPr>
          <a:xfrm>
            <a:off x="457201" y="5857499"/>
            <a:ext cx="685799" cy="381000"/>
          </a:xfrm>
          <a:prstGeom prst="homePlate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085823" y="1768337"/>
            <a:ext cx="31293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Customer Service &amp; Support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10459" y="2229468"/>
            <a:ext cx="3690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Communication / PR / Reputation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73784" y="2679760"/>
            <a:ext cx="2212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Worker Productivity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57741" y="3148483"/>
            <a:ext cx="18998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Decision Support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23071" y="3597257"/>
            <a:ext cx="1388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Support Sales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41435" y="4051360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R&amp;D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14480" y="4508560"/>
            <a:ext cx="2755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Sourcing &amp; Procurement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14480" y="4952479"/>
            <a:ext cx="29193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Governance &amp; Compliance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14414" y="5434483"/>
            <a:ext cx="21531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Financial Processes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96513" y="5880160"/>
            <a:ext cx="7553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Other</a:t>
            </a:r>
            <a:endParaRPr lang="en-US" sz="1400" b="1" dirty="0">
              <a:solidFill>
                <a:srgbClr val="002060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5857884" y="3578878"/>
            <a:ext cx="2857520" cy="778816"/>
            <a:chOff x="5429256" y="5986988"/>
            <a:chExt cx="2857520" cy="778816"/>
          </a:xfrm>
        </p:grpSpPr>
        <p:sp>
          <p:nvSpPr>
            <p:cNvPr id="29" name="TextBox 28"/>
            <p:cNvSpPr txBox="1"/>
            <p:nvPr/>
          </p:nvSpPr>
          <p:spPr>
            <a:xfrm>
              <a:off x="5429256" y="5986988"/>
              <a:ext cx="28575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1" dirty="0" smtClean="0"/>
                <a:t>What organizations want IT to provide</a:t>
              </a:r>
              <a:endParaRPr lang="en-US" sz="1100" b="1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43636" y="6534972"/>
              <a:ext cx="2071702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smtClean="0"/>
                <a:t>Source: AMR Research</a:t>
              </a:r>
              <a:endParaRPr lang="en-US" sz="900" dirty="0"/>
            </a:p>
          </p:txBody>
        </p:sp>
      </p:grpSp>
      <p:pic>
        <p:nvPicPr>
          <p:cNvPr id="31" name="Picture 22" descr="Blackberry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1642661"/>
            <a:ext cx="571504" cy="564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53964" y="2239046"/>
            <a:ext cx="1047463" cy="35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2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85894" y="2667674"/>
            <a:ext cx="371858" cy="37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</p:pic>
      <p:pic>
        <p:nvPicPr>
          <p:cNvPr id="35" name="Content Placeholder 4" descr="chevro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4071934" y="3126920"/>
            <a:ext cx="395503" cy="41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Content Placeholder 6" descr="CVSCaremark_Caremark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4014786" y="3642443"/>
            <a:ext cx="1000132" cy="286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5" descr="GlaxoSmithKline logo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86050" y="4071942"/>
            <a:ext cx="977904" cy="334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37" descr="raytheon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533219" y="4604664"/>
            <a:ext cx="800107" cy="15035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57554" y="5451718"/>
            <a:ext cx="1200146" cy="29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30" descr="BNL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572000" y="4931952"/>
            <a:ext cx="714380" cy="34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such a high ROI?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2971808"/>
          </a:xfrm>
        </p:spPr>
        <p:txBody>
          <a:bodyPr/>
          <a:lstStyle/>
          <a:p>
            <a:r>
              <a:rPr lang="en-US" b="1" u="sng" dirty="0" smtClean="0"/>
              <a:t>15 </a:t>
            </a:r>
            <a:r>
              <a:rPr lang="en-US" b="1" u="sng" dirty="0" err="1" smtClean="0"/>
              <a:t>petabytes</a:t>
            </a:r>
            <a:r>
              <a:rPr lang="en-US" b="1" u="sng" dirty="0" smtClean="0"/>
              <a:t> of new data </a:t>
            </a:r>
            <a:r>
              <a:rPr lang="en-US" b="1" dirty="0" smtClean="0"/>
              <a:t>each day 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u="sng" dirty="0" smtClean="0"/>
              <a:t>15 billion searches</a:t>
            </a:r>
            <a:r>
              <a:rPr lang="en-US" b="1" dirty="0" smtClean="0"/>
              <a:t> / month – 1/3 don’t result in clicks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u="sng" dirty="0" smtClean="0"/>
              <a:t>2.3 hours per day </a:t>
            </a:r>
            <a:r>
              <a:rPr lang="en-US" b="1" dirty="0" smtClean="0"/>
              <a:t>spent in searching for information 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sz="2400" b="1" dirty="0" smtClean="0"/>
              <a:t>BUT more data, </a:t>
            </a:r>
            <a:r>
              <a:rPr lang="en-US" sz="2400" b="1" u="sng" dirty="0" smtClean="0"/>
              <a:t>properly analyzed</a:t>
            </a:r>
            <a:r>
              <a:rPr lang="en-US" sz="2400" b="1" dirty="0" smtClean="0"/>
              <a:t>, provides a clearer picture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14414" y="4643446"/>
            <a:ext cx="1857388" cy="1643074"/>
            <a:chOff x="1000100" y="4500570"/>
            <a:chExt cx="1857388" cy="1643074"/>
          </a:xfrm>
        </p:grpSpPr>
        <p:sp>
          <p:nvSpPr>
            <p:cNvPr id="6" name="Oval 5"/>
            <p:cNvSpPr/>
            <p:nvPr/>
          </p:nvSpPr>
          <p:spPr bwMode="auto">
            <a:xfrm>
              <a:off x="1000100" y="4500570"/>
              <a:ext cx="1857388" cy="1643074"/>
            </a:xfrm>
            <a:prstGeom prst="ellipse">
              <a:avLst/>
            </a:prstGeom>
            <a:solidFill>
              <a:srgbClr val="8000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284141"/>
                </a:solidFill>
                <a:effectLst/>
                <a:latin typeface="Verdana" pitchFamily="34" charset="0"/>
                <a:sym typeface="Futura Condensed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07862" y="4808332"/>
              <a:ext cx="116891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b="1" dirty="0" smtClean="0">
                  <a:solidFill>
                    <a:schemeClr val="bg1"/>
                  </a:solidFill>
                </a:rPr>
                <a:t>$1</a:t>
              </a:r>
              <a:endParaRPr lang="en-US" sz="5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357818" y="4714884"/>
            <a:ext cx="2571768" cy="1500198"/>
            <a:chOff x="4714876" y="4643446"/>
            <a:chExt cx="4214842" cy="1500198"/>
          </a:xfrm>
        </p:grpSpPr>
        <p:sp>
          <p:nvSpPr>
            <p:cNvPr id="9" name="Rounded Rectangle 8"/>
            <p:cNvSpPr/>
            <p:nvPr/>
          </p:nvSpPr>
          <p:spPr bwMode="auto">
            <a:xfrm>
              <a:off x="4714876" y="4643446"/>
              <a:ext cx="4214842" cy="1500198"/>
            </a:xfrm>
            <a:prstGeom prst="roundRect">
              <a:avLst/>
            </a:prstGeom>
            <a:solidFill>
              <a:srgbClr val="92D05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rgbClr val="284141"/>
                </a:solidFill>
                <a:effectLst/>
                <a:latin typeface="Verdana" pitchFamily="34" charset="0"/>
                <a:sym typeface="Futura Condensed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90407" y="4929198"/>
              <a:ext cx="215315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b="1" dirty="0" smtClean="0">
                  <a:solidFill>
                    <a:srgbClr val="002060"/>
                  </a:solidFill>
                </a:rPr>
                <a:t>$400</a:t>
              </a:r>
              <a:endParaRPr lang="en-US" sz="5400" b="1" dirty="0">
                <a:solidFill>
                  <a:srgbClr val="002060"/>
                </a:solidFill>
              </a:endParaRPr>
            </a:p>
          </p:txBody>
        </p:sp>
      </p:grpSp>
      <p:cxnSp>
        <p:nvCxnSpPr>
          <p:cNvPr id="11" name="Straight Arrow Connector 10"/>
          <p:cNvCxnSpPr/>
          <p:nvPr/>
        </p:nvCxnSpPr>
        <p:spPr bwMode="auto">
          <a:xfrm>
            <a:off x="3071802" y="5464983"/>
            <a:ext cx="2286016" cy="1588"/>
          </a:xfrm>
          <a:prstGeom prst="straightConnector1">
            <a:avLst/>
          </a:prstGeom>
          <a:solidFill>
            <a:srgbClr val="1F5146">
              <a:alpha val="32941"/>
            </a:srgbClr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2" name="Picture 11" descr="ES 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7554" y="5143512"/>
            <a:ext cx="1643074" cy="73970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785794"/>
            <a:ext cx="8991600" cy="685800"/>
          </a:xfrm>
        </p:spPr>
        <p:txBody>
          <a:bodyPr/>
          <a:lstStyle/>
          <a:p>
            <a:r>
              <a:rPr lang="en-US" dirty="0" smtClean="0"/>
              <a:t>What does “Properly Analyzed” Mean</a:t>
            </a:r>
            <a:endParaRPr lang="en-US" dirty="0"/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87313" y="4465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endParaRPr lang="en-US"/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2535238" y="5113363"/>
            <a:ext cx="527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endParaRPr lang="en-US"/>
          </a:p>
        </p:txBody>
      </p:sp>
      <p:sp>
        <p:nvSpPr>
          <p:cNvPr id="6" name="AutoShape 21"/>
          <p:cNvSpPr>
            <a:spLocks noChangeArrowheads="1"/>
          </p:cNvSpPr>
          <p:nvPr/>
        </p:nvSpPr>
        <p:spPr bwMode="auto">
          <a:xfrm rot="16200000">
            <a:off x="2194719" y="-513531"/>
            <a:ext cx="4897437" cy="8785225"/>
          </a:xfrm>
          <a:prstGeom prst="flowChartDelay">
            <a:avLst/>
          </a:prstGeom>
          <a:solidFill>
            <a:srgbClr val="000080"/>
          </a:solidFill>
          <a:ln w="1905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250825" y="6254775"/>
            <a:ext cx="2665413" cy="576263"/>
          </a:xfrm>
          <a:prstGeom prst="rect">
            <a:avLst/>
          </a:prstGeom>
          <a:solidFill>
            <a:srgbClr val="0099CC"/>
          </a:solidFill>
          <a:ln w="1905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2916238" y="6254775"/>
            <a:ext cx="6119812" cy="576263"/>
          </a:xfrm>
          <a:prstGeom prst="rect">
            <a:avLst/>
          </a:prstGeom>
          <a:solidFill>
            <a:srgbClr val="33CCFF"/>
          </a:solidFill>
          <a:ln w="1905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2147888" y="6357958"/>
            <a:ext cx="1512887" cy="360362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000" b="1"/>
              <a:t>Information Volume</a:t>
            </a: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1004888" y="6399238"/>
            <a:ext cx="1046162" cy="274637"/>
          </a:xfrm>
          <a:prstGeom prst="rect">
            <a:avLst/>
          </a:prstGeom>
          <a:solidFill>
            <a:srgbClr val="0099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buFontTx/>
              <a:buNone/>
            </a:pPr>
            <a:r>
              <a:rPr lang="en-US" sz="1200" b="1"/>
              <a:t>20% Data</a:t>
            </a:r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5076825" y="6354788"/>
            <a:ext cx="1022350" cy="274637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buFontTx/>
              <a:buNone/>
            </a:pPr>
            <a:r>
              <a:rPr lang="en-US" sz="1200" b="1"/>
              <a:t>80% Text</a:t>
            </a:r>
          </a:p>
        </p:txBody>
      </p:sp>
      <p:sp>
        <p:nvSpPr>
          <p:cNvPr id="13" name="AutoShape 32"/>
          <p:cNvSpPr>
            <a:spLocks noChangeArrowheads="1"/>
          </p:cNvSpPr>
          <p:nvPr/>
        </p:nvSpPr>
        <p:spPr bwMode="auto">
          <a:xfrm>
            <a:off x="3879850" y="1527200"/>
            <a:ext cx="1655763" cy="360363"/>
          </a:xfrm>
          <a:prstGeom prst="flowChartTerminator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buFontTx/>
              <a:buNone/>
              <a:defRPr/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Business Intelligence 1.0</a:t>
            </a:r>
          </a:p>
        </p:txBody>
      </p:sp>
      <p:sp>
        <p:nvSpPr>
          <p:cNvPr id="14" name="Rectangle 33"/>
          <p:cNvSpPr>
            <a:spLocks noChangeArrowheads="1"/>
          </p:cNvSpPr>
          <p:nvPr/>
        </p:nvSpPr>
        <p:spPr bwMode="auto">
          <a:xfrm>
            <a:off x="423863" y="5246713"/>
            <a:ext cx="8424862" cy="936625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36"/>
          <p:cNvSpPr>
            <a:spLocks noChangeArrowheads="1"/>
          </p:cNvSpPr>
          <p:nvPr/>
        </p:nvSpPr>
        <p:spPr bwMode="auto">
          <a:xfrm>
            <a:off x="430213" y="4276750"/>
            <a:ext cx="8424862" cy="936625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37"/>
          <p:cNvSpPr>
            <a:spLocks noChangeArrowheads="1"/>
          </p:cNvSpPr>
          <p:nvPr/>
        </p:nvSpPr>
        <p:spPr bwMode="auto">
          <a:xfrm>
            <a:off x="430213" y="3313138"/>
            <a:ext cx="8424862" cy="936625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38"/>
          <p:cNvSpPr>
            <a:spLocks noChangeArrowheads="1"/>
          </p:cNvSpPr>
          <p:nvPr/>
        </p:nvSpPr>
        <p:spPr bwMode="auto">
          <a:xfrm>
            <a:off x="1403350" y="2343175"/>
            <a:ext cx="6424613" cy="936625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AutoShape 40"/>
          <p:cNvSpPr>
            <a:spLocks noChangeArrowheads="1"/>
          </p:cNvSpPr>
          <p:nvPr/>
        </p:nvSpPr>
        <p:spPr bwMode="auto">
          <a:xfrm>
            <a:off x="0" y="5535638"/>
            <a:ext cx="1655763" cy="360362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000" b="1">
                <a:solidFill>
                  <a:schemeClr val="bg1"/>
                </a:solidFill>
              </a:rPr>
              <a:t>Technology Layer</a:t>
            </a:r>
          </a:p>
        </p:txBody>
      </p:sp>
      <p:sp>
        <p:nvSpPr>
          <p:cNvPr id="19" name="AutoShape 41"/>
          <p:cNvSpPr>
            <a:spLocks noChangeArrowheads="1"/>
          </p:cNvSpPr>
          <p:nvPr/>
        </p:nvSpPr>
        <p:spPr bwMode="auto">
          <a:xfrm>
            <a:off x="6350" y="4599013"/>
            <a:ext cx="1655763" cy="360362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000" b="1">
                <a:solidFill>
                  <a:schemeClr val="bg1"/>
                </a:solidFill>
              </a:rPr>
              <a:t>Biz. Process Layer</a:t>
            </a:r>
          </a:p>
        </p:txBody>
      </p:sp>
      <p:sp>
        <p:nvSpPr>
          <p:cNvPr id="20" name="AutoShape 42"/>
          <p:cNvSpPr>
            <a:spLocks noChangeArrowheads="1"/>
          </p:cNvSpPr>
          <p:nvPr/>
        </p:nvSpPr>
        <p:spPr bwMode="auto">
          <a:xfrm>
            <a:off x="6350" y="3590950"/>
            <a:ext cx="1655763" cy="360363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000" b="1">
                <a:solidFill>
                  <a:schemeClr val="bg1"/>
                </a:solidFill>
              </a:rPr>
              <a:t>Biz. Functions Layer</a:t>
            </a:r>
          </a:p>
        </p:txBody>
      </p:sp>
      <p:sp>
        <p:nvSpPr>
          <p:cNvPr id="21" name="AutoShape 43"/>
          <p:cNvSpPr>
            <a:spLocks noChangeArrowheads="1"/>
          </p:cNvSpPr>
          <p:nvPr/>
        </p:nvSpPr>
        <p:spPr bwMode="auto">
          <a:xfrm>
            <a:off x="468313" y="2654325"/>
            <a:ext cx="1655762" cy="360363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000" b="1">
                <a:solidFill>
                  <a:schemeClr val="bg1"/>
                </a:solidFill>
              </a:rPr>
              <a:t>Biz. Applications Layer</a:t>
            </a:r>
          </a:p>
        </p:txBody>
      </p:sp>
      <p:sp>
        <p:nvSpPr>
          <p:cNvPr id="22" name="AutoShape 44"/>
          <p:cNvSpPr>
            <a:spLocks noChangeArrowheads="1"/>
          </p:cNvSpPr>
          <p:nvPr/>
        </p:nvSpPr>
        <p:spPr bwMode="auto">
          <a:xfrm>
            <a:off x="1806575" y="4430738"/>
            <a:ext cx="1655763" cy="649287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400" b="1"/>
              <a:t>Dashboards &amp;</a:t>
            </a:r>
          </a:p>
          <a:p>
            <a:pPr marL="342900" indent="-342900" algn="ctr">
              <a:buFontTx/>
              <a:buNone/>
            </a:pPr>
            <a:r>
              <a:rPr lang="en-US" sz="1400" b="1"/>
              <a:t>Scorecards</a:t>
            </a:r>
          </a:p>
        </p:txBody>
      </p:sp>
      <p:sp>
        <p:nvSpPr>
          <p:cNvPr id="23" name="AutoShape 46"/>
          <p:cNvSpPr>
            <a:spLocks noChangeArrowheads="1"/>
          </p:cNvSpPr>
          <p:nvPr/>
        </p:nvSpPr>
        <p:spPr bwMode="auto">
          <a:xfrm>
            <a:off x="3492500" y="4435500"/>
            <a:ext cx="1655763" cy="649288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400" b="1"/>
              <a:t>Query &amp; </a:t>
            </a:r>
          </a:p>
          <a:p>
            <a:pPr marL="342900" indent="-342900" algn="ctr">
              <a:buFontTx/>
              <a:buNone/>
            </a:pPr>
            <a:r>
              <a:rPr lang="en-US" sz="1400" b="1"/>
              <a:t>Reporting</a:t>
            </a:r>
          </a:p>
        </p:txBody>
      </p:sp>
      <p:sp>
        <p:nvSpPr>
          <p:cNvPr id="24" name="AutoShape 47"/>
          <p:cNvSpPr>
            <a:spLocks noChangeArrowheads="1"/>
          </p:cNvSpPr>
          <p:nvPr/>
        </p:nvSpPr>
        <p:spPr bwMode="auto">
          <a:xfrm>
            <a:off x="5183188" y="4435500"/>
            <a:ext cx="1655762" cy="649288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400" b="1">
                <a:solidFill>
                  <a:schemeClr val="bg2"/>
                </a:solidFill>
              </a:rPr>
              <a:t>Information</a:t>
            </a:r>
          </a:p>
          <a:p>
            <a:pPr marL="342900" indent="-342900" algn="ctr">
              <a:buFontTx/>
              <a:buNone/>
            </a:pPr>
            <a:r>
              <a:rPr lang="en-US" sz="1400" b="1">
                <a:solidFill>
                  <a:schemeClr val="bg2"/>
                </a:solidFill>
              </a:rPr>
              <a:t>Analysis</a:t>
            </a:r>
          </a:p>
        </p:txBody>
      </p:sp>
      <p:sp>
        <p:nvSpPr>
          <p:cNvPr id="25" name="AutoShape 48"/>
          <p:cNvSpPr>
            <a:spLocks noChangeArrowheads="1"/>
          </p:cNvSpPr>
          <p:nvPr/>
        </p:nvSpPr>
        <p:spPr bwMode="auto">
          <a:xfrm>
            <a:off x="6867525" y="4435500"/>
            <a:ext cx="1655763" cy="649288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400" b="1">
                <a:solidFill>
                  <a:schemeClr val="bg2"/>
                </a:solidFill>
              </a:rPr>
              <a:t>Information</a:t>
            </a:r>
          </a:p>
          <a:p>
            <a:pPr marL="342900" indent="-342900" algn="ctr">
              <a:buFontTx/>
              <a:buNone/>
            </a:pPr>
            <a:r>
              <a:rPr lang="en-US" sz="1400" b="1">
                <a:solidFill>
                  <a:schemeClr val="bg2"/>
                </a:solidFill>
              </a:rPr>
              <a:t>Discovery</a:t>
            </a:r>
          </a:p>
        </p:txBody>
      </p:sp>
      <p:sp>
        <p:nvSpPr>
          <p:cNvPr id="26" name="AutoShape 49"/>
          <p:cNvSpPr>
            <a:spLocks noChangeArrowheads="1"/>
          </p:cNvSpPr>
          <p:nvPr/>
        </p:nvSpPr>
        <p:spPr bwMode="auto">
          <a:xfrm>
            <a:off x="1692275" y="3446488"/>
            <a:ext cx="1184275" cy="649287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200" b="1"/>
              <a:t>Accounting &amp;</a:t>
            </a:r>
          </a:p>
          <a:p>
            <a:pPr marL="342900" indent="-342900" algn="ctr">
              <a:buFontTx/>
              <a:buNone/>
            </a:pPr>
            <a:r>
              <a:rPr lang="en-US" sz="1200" b="1"/>
              <a:t>Compliance</a:t>
            </a:r>
          </a:p>
        </p:txBody>
      </p:sp>
      <p:sp>
        <p:nvSpPr>
          <p:cNvPr id="27" name="AutoShape 50"/>
          <p:cNvSpPr>
            <a:spLocks noChangeArrowheads="1"/>
          </p:cNvSpPr>
          <p:nvPr/>
        </p:nvSpPr>
        <p:spPr bwMode="auto">
          <a:xfrm>
            <a:off x="5240338" y="3451250"/>
            <a:ext cx="1184275" cy="64928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200" b="1">
                <a:solidFill>
                  <a:schemeClr val="bg2"/>
                </a:solidFill>
              </a:rPr>
              <a:t>Planning &amp;</a:t>
            </a:r>
          </a:p>
          <a:p>
            <a:pPr marL="342900" indent="-342900" algn="ctr">
              <a:buFontTx/>
              <a:buNone/>
            </a:pPr>
            <a:r>
              <a:rPr lang="en-US" sz="1200" b="1">
                <a:solidFill>
                  <a:schemeClr val="bg2"/>
                </a:solidFill>
              </a:rPr>
              <a:t>Analysts</a:t>
            </a:r>
          </a:p>
        </p:txBody>
      </p:sp>
      <p:sp>
        <p:nvSpPr>
          <p:cNvPr id="28" name="AutoShape 51"/>
          <p:cNvSpPr>
            <a:spLocks noChangeArrowheads="1"/>
          </p:cNvSpPr>
          <p:nvPr/>
        </p:nvSpPr>
        <p:spPr bwMode="auto">
          <a:xfrm>
            <a:off x="6426200" y="3451250"/>
            <a:ext cx="1184275" cy="64928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200" b="1">
                <a:solidFill>
                  <a:schemeClr val="bg2"/>
                </a:solidFill>
              </a:rPr>
              <a:t>Innovation</a:t>
            </a:r>
          </a:p>
          <a:p>
            <a:pPr marL="342900" indent="-342900" algn="ctr">
              <a:buFontTx/>
              <a:buNone/>
            </a:pPr>
            <a:r>
              <a:rPr lang="en-US" sz="1200" b="1">
                <a:solidFill>
                  <a:schemeClr val="bg2"/>
                </a:solidFill>
              </a:rPr>
              <a:t>and R&amp;D</a:t>
            </a:r>
          </a:p>
        </p:txBody>
      </p:sp>
      <p:sp>
        <p:nvSpPr>
          <p:cNvPr id="29" name="AutoShape 52"/>
          <p:cNvSpPr>
            <a:spLocks noChangeArrowheads="1"/>
          </p:cNvSpPr>
          <p:nvPr/>
        </p:nvSpPr>
        <p:spPr bwMode="auto">
          <a:xfrm>
            <a:off x="7607300" y="3451250"/>
            <a:ext cx="1184275" cy="64928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200" b="1">
                <a:solidFill>
                  <a:schemeClr val="bg2"/>
                </a:solidFill>
              </a:rPr>
              <a:t>Executive</a:t>
            </a:r>
          </a:p>
          <a:p>
            <a:pPr marL="342900" indent="-342900" algn="ctr">
              <a:buFontTx/>
              <a:buNone/>
            </a:pPr>
            <a:r>
              <a:rPr lang="en-US" sz="1200" b="1">
                <a:solidFill>
                  <a:schemeClr val="bg2"/>
                </a:solidFill>
              </a:rPr>
              <a:t>Management</a:t>
            </a:r>
          </a:p>
        </p:txBody>
      </p:sp>
      <p:sp>
        <p:nvSpPr>
          <p:cNvPr id="30" name="AutoShape 55"/>
          <p:cNvSpPr>
            <a:spLocks noChangeArrowheads="1"/>
          </p:cNvSpPr>
          <p:nvPr/>
        </p:nvSpPr>
        <p:spPr bwMode="auto">
          <a:xfrm>
            <a:off x="1365250" y="1862163"/>
            <a:ext cx="6446838" cy="488950"/>
          </a:xfrm>
          <a:prstGeom prst="triangle">
            <a:avLst>
              <a:gd name="adj" fmla="val 50000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AutoShape 56"/>
          <p:cNvSpPr>
            <a:spLocks noChangeArrowheads="1"/>
          </p:cNvSpPr>
          <p:nvPr/>
        </p:nvSpPr>
        <p:spPr bwMode="auto">
          <a:xfrm>
            <a:off x="2878138" y="3446488"/>
            <a:ext cx="1184275" cy="649287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200" b="1"/>
              <a:t>Operations</a:t>
            </a:r>
          </a:p>
        </p:txBody>
      </p:sp>
      <p:sp>
        <p:nvSpPr>
          <p:cNvPr id="32" name="AutoShape 57"/>
          <p:cNvSpPr>
            <a:spLocks noChangeArrowheads="1"/>
          </p:cNvSpPr>
          <p:nvPr/>
        </p:nvSpPr>
        <p:spPr bwMode="auto">
          <a:xfrm>
            <a:off x="4057650" y="3446488"/>
            <a:ext cx="1184275" cy="649287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200" b="1"/>
              <a:t>PR &amp; IR</a:t>
            </a:r>
          </a:p>
        </p:txBody>
      </p:sp>
      <p:sp>
        <p:nvSpPr>
          <p:cNvPr id="33" name="AutoShape 58"/>
          <p:cNvSpPr>
            <a:spLocks noChangeArrowheads="1"/>
          </p:cNvSpPr>
          <p:nvPr/>
        </p:nvSpPr>
        <p:spPr bwMode="auto">
          <a:xfrm>
            <a:off x="1716088" y="5391175"/>
            <a:ext cx="1079500" cy="720725"/>
          </a:xfrm>
          <a:prstGeom prst="can">
            <a:avLst>
              <a:gd name="adj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200" b="1">
                <a:solidFill>
                  <a:srgbClr val="33CCFF"/>
                </a:solidFill>
              </a:rPr>
              <a:t>Data</a:t>
            </a:r>
          </a:p>
          <a:p>
            <a:pPr marL="342900" indent="-342900" algn="ctr">
              <a:buFontTx/>
              <a:buNone/>
            </a:pPr>
            <a:r>
              <a:rPr lang="en-US" sz="1200" b="1">
                <a:solidFill>
                  <a:srgbClr val="33CCFF"/>
                </a:solidFill>
              </a:rPr>
              <a:t>Mart</a:t>
            </a:r>
          </a:p>
        </p:txBody>
      </p:sp>
      <p:sp>
        <p:nvSpPr>
          <p:cNvPr id="34" name="AutoShape 60"/>
          <p:cNvSpPr>
            <a:spLocks noChangeArrowheads="1"/>
          </p:cNvSpPr>
          <p:nvPr/>
        </p:nvSpPr>
        <p:spPr bwMode="auto">
          <a:xfrm>
            <a:off x="4337050" y="5381650"/>
            <a:ext cx="1079500" cy="647700"/>
          </a:xfrm>
          <a:prstGeom prst="flowChartDisplay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200" b="1">
                <a:solidFill>
                  <a:srgbClr val="33CCFF"/>
                </a:solidFill>
              </a:rPr>
              <a:t>SQL </a:t>
            </a:r>
          </a:p>
          <a:p>
            <a:pPr marL="342900" indent="-342900" algn="ctr">
              <a:buFontTx/>
              <a:buNone/>
            </a:pPr>
            <a:r>
              <a:rPr lang="en-US" sz="1200" b="1">
                <a:solidFill>
                  <a:srgbClr val="33CCFF"/>
                </a:solidFill>
              </a:rPr>
              <a:t>XML</a:t>
            </a:r>
          </a:p>
        </p:txBody>
      </p:sp>
      <p:sp>
        <p:nvSpPr>
          <p:cNvPr id="35" name="AutoShape 62"/>
          <p:cNvSpPr>
            <a:spLocks noChangeArrowheads="1"/>
          </p:cNvSpPr>
          <p:nvPr/>
        </p:nvSpPr>
        <p:spPr bwMode="auto">
          <a:xfrm>
            <a:off x="5657850" y="5353075"/>
            <a:ext cx="1079500" cy="720725"/>
          </a:xfrm>
          <a:prstGeom prst="flowChartMultidocumen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200" b="1">
                <a:solidFill>
                  <a:srgbClr val="33CCFF"/>
                </a:solidFill>
              </a:rPr>
              <a:t>RSS</a:t>
            </a:r>
          </a:p>
          <a:p>
            <a:pPr marL="342900" indent="-342900" algn="ctr">
              <a:buFontTx/>
              <a:buNone/>
            </a:pPr>
            <a:r>
              <a:rPr lang="en-US" sz="1200" b="1">
                <a:solidFill>
                  <a:srgbClr val="33CCFF"/>
                </a:solidFill>
              </a:rPr>
              <a:t>Blogs</a:t>
            </a:r>
          </a:p>
        </p:txBody>
      </p:sp>
      <p:sp>
        <p:nvSpPr>
          <p:cNvPr id="36" name="Line 64"/>
          <p:cNvSpPr>
            <a:spLocks noChangeShapeType="1"/>
          </p:cNvSpPr>
          <p:nvPr/>
        </p:nvSpPr>
        <p:spPr bwMode="auto">
          <a:xfrm flipV="1">
            <a:off x="2916238" y="5246713"/>
            <a:ext cx="0" cy="1081087"/>
          </a:xfrm>
          <a:prstGeom prst="line">
            <a:avLst/>
          </a:prstGeom>
          <a:noFill/>
          <a:ln w="1905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AutoShape 68"/>
          <p:cNvSpPr>
            <a:spLocks noChangeArrowheads="1"/>
          </p:cNvSpPr>
          <p:nvPr/>
        </p:nvSpPr>
        <p:spPr bwMode="auto">
          <a:xfrm>
            <a:off x="3203575" y="5391175"/>
            <a:ext cx="936625" cy="647700"/>
          </a:xfrm>
          <a:prstGeom prst="foldedCorner">
            <a:avLst>
              <a:gd name="adj" fmla="val 1250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200" b="1">
                <a:solidFill>
                  <a:srgbClr val="33CCFF"/>
                </a:solidFill>
              </a:rPr>
              <a:t>Keyword</a:t>
            </a:r>
          </a:p>
          <a:p>
            <a:pPr marL="342900" indent="-342900" algn="ctr">
              <a:buFontTx/>
              <a:buNone/>
            </a:pPr>
            <a:r>
              <a:rPr lang="en-US" sz="1200" b="1">
                <a:solidFill>
                  <a:srgbClr val="33CCFF"/>
                </a:solidFill>
              </a:rPr>
              <a:t>Indexing</a:t>
            </a:r>
          </a:p>
        </p:txBody>
      </p:sp>
      <p:sp>
        <p:nvSpPr>
          <p:cNvPr id="38" name="AutoShape 72"/>
          <p:cNvSpPr>
            <a:spLocks noChangeArrowheads="1"/>
          </p:cNvSpPr>
          <p:nvPr/>
        </p:nvSpPr>
        <p:spPr bwMode="auto">
          <a:xfrm>
            <a:off x="4068763" y="2366988"/>
            <a:ext cx="1295400" cy="720725"/>
          </a:xfrm>
          <a:prstGeom prst="can">
            <a:avLst>
              <a:gd name="adj" fmla="val 25000"/>
            </a:avLst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200" b="1">
                <a:solidFill>
                  <a:schemeClr val="bg1"/>
                </a:solidFill>
              </a:rPr>
              <a:t>EPM</a:t>
            </a:r>
          </a:p>
          <a:p>
            <a:pPr marL="342900" indent="-342900" algn="ctr">
              <a:buFontTx/>
              <a:buNone/>
            </a:pPr>
            <a:r>
              <a:rPr lang="en-US" sz="1200" b="1">
                <a:solidFill>
                  <a:schemeClr val="bg1"/>
                </a:solidFill>
              </a:rPr>
              <a:t>(Performance)</a:t>
            </a:r>
          </a:p>
        </p:txBody>
      </p:sp>
      <p:sp>
        <p:nvSpPr>
          <p:cNvPr id="39" name="AutoShape 73"/>
          <p:cNvSpPr>
            <a:spLocks noChangeArrowheads="1"/>
          </p:cNvSpPr>
          <p:nvPr/>
        </p:nvSpPr>
        <p:spPr bwMode="auto">
          <a:xfrm>
            <a:off x="2484438" y="2366988"/>
            <a:ext cx="1295400" cy="720725"/>
          </a:xfrm>
          <a:prstGeom prst="can">
            <a:avLst>
              <a:gd name="adj" fmla="val 25000"/>
            </a:avLst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200" b="1">
                <a:solidFill>
                  <a:schemeClr val="bg1"/>
                </a:solidFill>
              </a:rPr>
              <a:t>ERP</a:t>
            </a:r>
          </a:p>
          <a:p>
            <a:pPr marL="342900" indent="-342900" algn="ctr">
              <a:buFontTx/>
              <a:buNone/>
            </a:pPr>
            <a:r>
              <a:rPr lang="en-US" sz="1200" b="1">
                <a:solidFill>
                  <a:schemeClr val="bg1"/>
                </a:solidFill>
              </a:rPr>
              <a:t>(Resources)</a:t>
            </a:r>
          </a:p>
        </p:txBody>
      </p:sp>
      <p:sp>
        <p:nvSpPr>
          <p:cNvPr id="40" name="AutoShape 74"/>
          <p:cNvSpPr>
            <a:spLocks noChangeArrowheads="1"/>
          </p:cNvSpPr>
          <p:nvPr/>
        </p:nvSpPr>
        <p:spPr bwMode="auto">
          <a:xfrm>
            <a:off x="5651500" y="2366988"/>
            <a:ext cx="1295400" cy="720725"/>
          </a:xfrm>
          <a:prstGeom prst="can">
            <a:avLst>
              <a:gd name="adj" fmla="val 25000"/>
            </a:avLst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200" b="1">
                <a:solidFill>
                  <a:schemeClr val="bg1"/>
                </a:solidFill>
              </a:rPr>
              <a:t>ERM</a:t>
            </a:r>
          </a:p>
          <a:p>
            <a:pPr marL="342900" indent="-342900" algn="ctr">
              <a:buFontTx/>
              <a:buNone/>
            </a:pPr>
            <a:r>
              <a:rPr lang="en-US" sz="1200" b="1">
                <a:solidFill>
                  <a:schemeClr val="bg1"/>
                </a:solidFill>
              </a:rPr>
              <a:t>(Risk)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785794"/>
            <a:ext cx="8991600" cy="685800"/>
          </a:xfrm>
        </p:spPr>
        <p:txBody>
          <a:bodyPr/>
          <a:lstStyle/>
          <a:p>
            <a:r>
              <a:rPr lang="en-US" dirty="0" smtClean="0"/>
              <a:t>What does “Properly Analyzed” Mean</a:t>
            </a:r>
            <a:endParaRPr lang="en-US" dirty="0"/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87313" y="4465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endParaRPr lang="en-US"/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2535238" y="5113363"/>
            <a:ext cx="527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endParaRPr lang="en-US"/>
          </a:p>
        </p:txBody>
      </p:sp>
      <p:sp>
        <p:nvSpPr>
          <p:cNvPr id="43" name="AutoShape 6"/>
          <p:cNvSpPr>
            <a:spLocks noChangeArrowheads="1"/>
          </p:cNvSpPr>
          <p:nvPr/>
        </p:nvSpPr>
        <p:spPr bwMode="auto">
          <a:xfrm rot="16200000">
            <a:off x="2194719" y="-513531"/>
            <a:ext cx="4897437" cy="8785225"/>
          </a:xfrm>
          <a:prstGeom prst="flowChartDelay">
            <a:avLst/>
          </a:prstGeom>
          <a:solidFill>
            <a:srgbClr val="000080"/>
          </a:solidFill>
          <a:ln w="1905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250825" y="6254775"/>
            <a:ext cx="2665413" cy="576263"/>
          </a:xfrm>
          <a:prstGeom prst="rect">
            <a:avLst/>
          </a:prstGeom>
          <a:solidFill>
            <a:srgbClr val="0099CC"/>
          </a:solidFill>
          <a:ln w="1905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2916238" y="6254775"/>
            <a:ext cx="6119812" cy="576263"/>
          </a:xfrm>
          <a:prstGeom prst="rect">
            <a:avLst/>
          </a:prstGeom>
          <a:solidFill>
            <a:srgbClr val="33CCFF"/>
          </a:solidFill>
          <a:ln w="1905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AutoShape 10"/>
          <p:cNvSpPr>
            <a:spLocks noChangeArrowheads="1"/>
          </p:cNvSpPr>
          <p:nvPr/>
        </p:nvSpPr>
        <p:spPr bwMode="auto">
          <a:xfrm>
            <a:off x="2147888" y="6357958"/>
            <a:ext cx="1512887" cy="360362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000" b="1"/>
              <a:t>Information Volume</a:t>
            </a:r>
          </a:p>
        </p:txBody>
      </p:sp>
      <p:sp>
        <p:nvSpPr>
          <p:cNvPr id="48" name="Text Box 11"/>
          <p:cNvSpPr txBox="1">
            <a:spLocks noChangeArrowheads="1"/>
          </p:cNvSpPr>
          <p:nvPr/>
        </p:nvSpPr>
        <p:spPr bwMode="auto">
          <a:xfrm>
            <a:off x="1004888" y="6399238"/>
            <a:ext cx="1046162" cy="274637"/>
          </a:xfrm>
          <a:prstGeom prst="rect">
            <a:avLst/>
          </a:prstGeom>
          <a:solidFill>
            <a:srgbClr val="0099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buFontTx/>
              <a:buNone/>
            </a:pPr>
            <a:r>
              <a:rPr lang="en-US" sz="1200" b="1"/>
              <a:t>20% Data</a:t>
            </a:r>
          </a:p>
        </p:txBody>
      </p:sp>
      <p:sp>
        <p:nvSpPr>
          <p:cNvPr id="49" name="Text Box 12"/>
          <p:cNvSpPr txBox="1">
            <a:spLocks noChangeArrowheads="1"/>
          </p:cNvSpPr>
          <p:nvPr/>
        </p:nvSpPr>
        <p:spPr bwMode="auto">
          <a:xfrm>
            <a:off x="5076825" y="6354788"/>
            <a:ext cx="1022350" cy="274637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buFontTx/>
              <a:buNone/>
            </a:pPr>
            <a:r>
              <a:rPr lang="en-US" sz="1200" b="1"/>
              <a:t>80% Text</a:t>
            </a:r>
          </a:p>
        </p:txBody>
      </p:sp>
      <p:sp>
        <p:nvSpPr>
          <p:cNvPr id="50" name="AutoShape 13"/>
          <p:cNvSpPr>
            <a:spLocks noChangeArrowheads="1"/>
          </p:cNvSpPr>
          <p:nvPr/>
        </p:nvSpPr>
        <p:spPr bwMode="auto">
          <a:xfrm>
            <a:off x="3879850" y="1527200"/>
            <a:ext cx="1655763" cy="360363"/>
          </a:xfrm>
          <a:prstGeom prst="flowChartTerminator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buFontTx/>
              <a:buNone/>
              <a:defRPr/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Business Intelligence 2.0</a:t>
            </a:r>
          </a:p>
        </p:txBody>
      </p:sp>
      <p:sp>
        <p:nvSpPr>
          <p:cNvPr id="51" name="Rectangle 14"/>
          <p:cNvSpPr>
            <a:spLocks noChangeArrowheads="1"/>
          </p:cNvSpPr>
          <p:nvPr/>
        </p:nvSpPr>
        <p:spPr bwMode="auto">
          <a:xfrm>
            <a:off x="423863" y="5246713"/>
            <a:ext cx="8424862" cy="936625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15"/>
          <p:cNvSpPr>
            <a:spLocks noChangeArrowheads="1"/>
          </p:cNvSpPr>
          <p:nvPr/>
        </p:nvSpPr>
        <p:spPr bwMode="auto">
          <a:xfrm>
            <a:off x="430213" y="4276750"/>
            <a:ext cx="8424862" cy="936625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16"/>
          <p:cNvSpPr>
            <a:spLocks noChangeArrowheads="1"/>
          </p:cNvSpPr>
          <p:nvPr/>
        </p:nvSpPr>
        <p:spPr bwMode="auto">
          <a:xfrm>
            <a:off x="430213" y="3313138"/>
            <a:ext cx="8424862" cy="936625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1403350" y="2343175"/>
            <a:ext cx="6424613" cy="936625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AutoShape 18"/>
          <p:cNvSpPr>
            <a:spLocks noChangeArrowheads="1"/>
          </p:cNvSpPr>
          <p:nvPr/>
        </p:nvSpPr>
        <p:spPr bwMode="auto">
          <a:xfrm>
            <a:off x="0" y="5535638"/>
            <a:ext cx="1655763" cy="360362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000" b="1">
                <a:solidFill>
                  <a:schemeClr val="bg1"/>
                </a:solidFill>
              </a:rPr>
              <a:t>Technology Layer</a:t>
            </a:r>
          </a:p>
        </p:txBody>
      </p:sp>
      <p:sp>
        <p:nvSpPr>
          <p:cNvPr id="56" name="AutoShape 19"/>
          <p:cNvSpPr>
            <a:spLocks noChangeArrowheads="1"/>
          </p:cNvSpPr>
          <p:nvPr/>
        </p:nvSpPr>
        <p:spPr bwMode="auto">
          <a:xfrm>
            <a:off x="6350" y="4599013"/>
            <a:ext cx="1655763" cy="360362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000" b="1">
                <a:solidFill>
                  <a:schemeClr val="bg1"/>
                </a:solidFill>
              </a:rPr>
              <a:t>Biz. Process Layer</a:t>
            </a:r>
          </a:p>
        </p:txBody>
      </p:sp>
      <p:sp>
        <p:nvSpPr>
          <p:cNvPr id="57" name="AutoShape 20"/>
          <p:cNvSpPr>
            <a:spLocks noChangeArrowheads="1"/>
          </p:cNvSpPr>
          <p:nvPr/>
        </p:nvSpPr>
        <p:spPr bwMode="auto">
          <a:xfrm>
            <a:off x="6350" y="3590950"/>
            <a:ext cx="1655763" cy="360363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000" b="1">
                <a:solidFill>
                  <a:schemeClr val="bg1"/>
                </a:solidFill>
              </a:rPr>
              <a:t>Biz. Functions Layer</a:t>
            </a:r>
          </a:p>
        </p:txBody>
      </p:sp>
      <p:sp>
        <p:nvSpPr>
          <p:cNvPr id="58" name="AutoShape 21"/>
          <p:cNvSpPr>
            <a:spLocks noChangeArrowheads="1"/>
          </p:cNvSpPr>
          <p:nvPr/>
        </p:nvSpPr>
        <p:spPr bwMode="auto">
          <a:xfrm>
            <a:off x="468313" y="2654325"/>
            <a:ext cx="1655762" cy="360363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000" b="1">
                <a:solidFill>
                  <a:schemeClr val="bg1"/>
                </a:solidFill>
              </a:rPr>
              <a:t>Biz. Applications Layer</a:t>
            </a:r>
          </a:p>
        </p:txBody>
      </p:sp>
      <p:sp>
        <p:nvSpPr>
          <p:cNvPr id="59" name="AutoShape 22"/>
          <p:cNvSpPr>
            <a:spLocks noChangeArrowheads="1"/>
          </p:cNvSpPr>
          <p:nvPr/>
        </p:nvSpPr>
        <p:spPr bwMode="auto">
          <a:xfrm>
            <a:off x="1806575" y="4430738"/>
            <a:ext cx="1655763" cy="649287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400" b="1"/>
              <a:t>Dashboards &amp;</a:t>
            </a:r>
          </a:p>
          <a:p>
            <a:pPr marL="342900" indent="-342900" algn="ctr">
              <a:buFontTx/>
              <a:buNone/>
            </a:pPr>
            <a:r>
              <a:rPr lang="en-US" sz="1400" b="1"/>
              <a:t>Scorecards</a:t>
            </a:r>
          </a:p>
        </p:txBody>
      </p:sp>
      <p:sp>
        <p:nvSpPr>
          <p:cNvPr id="60" name="AutoShape 23"/>
          <p:cNvSpPr>
            <a:spLocks noChangeArrowheads="1"/>
          </p:cNvSpPr>
          <p:nvPr/>
        </p:nvSpPr>
        <p:spPr bwMode="auto">
          <a:xfrm>
            <a:off x="3492500" y="4435500"/>
            <a:ext cx="1655763" cy="649288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400" b="1"/>
              <a:t>Query &amp; </a:t>
            </a:r>
          </a:p>
          <a:p>
            <a:pPr marL="342900" indent="-342900" algn="ctr">
              <a:buFontTx/>
              <a:buNone/>
            </a:pPr>
            <a:r>
              <a:rPr lang="en-US" sz="1400" b="1"/>
              <a:t>Reporting</a:t>
            </a:r>
          </a:p>
        </p:txBody>
      </p:sp>
      <p:sp>
        <p:nvSpPr>
          <p:cNvPr id="61" name="AutoShape 24"/>
          <p:cNvSpPr>
            <a:spLocks noChangeArrowheads="1"/>
          </p:cNvSpPr>
          <p:nvPr/>
        </p:nvSpPr>
        <p:spPr bwMode="auto">
          <a:xfrm>
            <a:off x="5183188" y="4435500"/>
            <a:ext cx="1655762" cy="649288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400" b="1">
                <a:solidFill>
                  <a:srgbClr val="FFFF00"/>
                </a:solidFill>
              </a:rPr>
              <a:t>Information</a:t>
            </a:r>
          </a:p>
          <a:p>
            <a:pPr marL="342900" indent="-342900" algn="ctr">
              <a:buFontTx/>
              <a:buNone/>
            </a:pPr>
            <a:r>
              <a:rPr lang="en-US" sz="1400" b="1">
                <a:solidFill>
                  <a:srgbClr val="FFFF00"/>
                </a:solidFill>
              </a:rPr>
              <a:t>Analysis</a:t>
            </a:r>
          </a:p>
        </p:txBody>
      </p:sp>
      <p:sp>
        <p:nvSpPr>
          <p:cNvPr id="62" name="AutoShape 25"/>
          <p:cNvSpPr>
            <a:spLocks noChangeArrowheads="1"/>
          </p:cNvSpPr>
          <p:nvPr/>
        </p:nvSpPr>
        <p:spPr bwMode="auto">
          <a:xfrm>
            <a:off x="6867525" y="4435500"/>
            <a:ext cx="1655763" cy="649288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400" b="1">
                <a:solidFill>
                  <a:srgbClr val="FFFF00"/>
                </a:solidFill>
              </a:rPr>
              <a:t>Information</a:t>
            </a:r>
          </a:p>
          <a:p>
            <a:pPr marL="342900" indent="-342900" algn="ctr">
              <a:buFontTx/>
              <a:buNone/>
            </a:pPr>
            <a:r>
              <a:rPr lang="en-US" sz="1400" b="1">
                <a:solidFill>
                  <a:srgbClr val="FFFF00"/>
                </a:solidFill>
              </a:rPr>
              <a:t>Discovery</a:t>
            </a:r>
          </a:p>
        </p:txBody>
      </p:sp>
      <p:sp>
        <p:nvSpPr>
          <p:cNvPr id="63" name="AutoShape 26"/>
          <p:cNvSpPr>
            <a:spLocks noChangeArrowheads="1"/>
          </p:cNvSpPr>
          <p:nvPr/>
        </p:nvSpPr>
        <p:spPr bwMode="auto">
          <a:xfrm>
            <a:off x="1692275" y="3446488"/>
            <a:ext cx="1184275" cy="649287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200" b="1"/>
              <a:t>Accounting &amp;</a:t>
            </a:r>
          </a:p>
          <a:p>
            <a:pPr marL="342900" indent="-342900" algn="ctr">
              <a:buFontTx/>
              <a:buNone/>
            </a:pPr>
            <a:r>
              <a:rPr lang="en-US" sz="1200" b="1"/>
              <a:t>Compliance</a:t>
            </a:r>
          </a:p>
        </p:txBody>
      </p:sp>
      <p:sp>
        <p:nvSpPr>
          <p:cNvPr id="64" name="AutoShape 27"/>
          <p:cNvSpPr>
            <a:spLocks noChangeArrowheads="1"/>
          </p:cNvSpPr>
          <p:nvPr/>
        </p:nvSpPr>
        <p:spPr bwMode="auto">
          <a:xfrm>
            <a:off x="5240338" y="3451250"/>
            <a:ext cx="1184275" cy="64928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200" b="1">
                <a:solidFill>
                  <a:srgbClr val="FFFF00"/>
                </a:solidFill>
              </a:rPr>
              <a:t>Planning &amp;</a:t>
            </a:r>
          </a:p>
          <a:p>
            <a:pPr marL="342900" indent="-342900" algn="ctr">
              <a:buFontTx/>
              <a:buNone/>
            </a:pPr>
            <a:r>
              <a:rPr lang="en-US" sz="1200" b="1">
                <a:solidFill>
                  <a:srgbClr val="FFFF00"/>
                </a:solidFill>
              </a:rPr>
              <a:t>Analysts</a:t>
            </a:r>
          </a:p>
        </p:txBody>
      </p:sp>
      <p:sp>
        <p:nvSpPr>
          <p:cNvPr id="65" name="AutoShape 28"/>
          <p:cNvSpPr>
            <a:spLocks noChangeArrowheads="1"/>
          </p:cNvSpPr>
          <p:nvPr/>
        </p:nvSpPr>
        <p:spPr bwMode="auto">
          <a:xfrm>
            <a:off x="6426200" y="3451250"/>
            <a:ext cx="1184275" cy="64928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200" b="1">
                <a:solidFill>
                  <a:srgbClr val="FFFF00"/>
                </a:solidFill>
              </a:rPr>
              <a:t>Innovation</a:t>
            </a:r>
          </a:p>
          <a:p>
            <a:pPr marL="342900" indent="-342900" algn="ctr">
              <a:buFontTx/>
              <a:buNone/>
            </a:pPr>
            <a:r>
              <a:rPr lang="en-US" sz="1200" b="1">
                <a:solidFill>
                  <a:srgbClr val="FFFF00"/>
                </a:solidFill>
              </a:rPr>
              <a:t>and R&amp;D</a:t>
            </a:r>
          </a:p>
        </p:txBody>
      </p:sp>
      <p:sp>
        <p:nvSpPr>
          <p:cNvPr id="66" name="AutoShape 29"/>
          <p:cNvSpPr>
            <a:spLocks noChangeArrowheads="1"/>
          </p:cNvSpPr>
          <p:nvPr/>
        </p:nvSpPr>
        <p:spPr bwMode="auto">
          <a:xfrm>
            <a:off x="7607300" y="3451250"/>
            <a:ext cx="1184275" cy="64928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200" b="1">
                <a:solidFill>
                  <a:srgbClr val="FFFF00"/>
                </a:solidFill>
              </a:rPr>
              <a:t>Executive</a:t>
            </a:r>
          </a:p>
          <a:p>
            <a:pPr marL="342900" indent="-342900" algn="ctr">
              <a:buFontTx/>
              <a:buNone/>
            </a:pPr>
            <a:r>
              <a:rPr lang="en-US" sz="1200" b="1">
                <a:solidFill>
                  <a:srgbClr val="FFFF00"/>
                </a:solidFill>
              </a:rPr>
              <a:t>Management</a:t>
            </a:r>
          </a:p>
        </p:txBody>
      </p:sp>
      <p:sp>
        <p:nvSpPr>
          <p:cNvPr id="67" name="AutoShape 30"/>
          <p:cNvSpPr>
            <a:spLocks noChangeArrowheads="1"/>
          </p:cNvSpPr>
          <p:nvPr/>
        </p:nvSpPr>
        <p:spPr bwMode="auto">
          <a:xfrm>
            <a:off x="1365250" y="1862163"/>
            <a:ext cx="6446838" cy="488950"/>
          </a:xfrm>
          <a:prstGeom prst="triangle">
            <a:avLst>
              <a:gd name="adj" fmla="val 50000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AutoShape 31"/>
          <p:cNvSpPr>
            <a:spLocks noChangeArrowheads="1"/>
          </p:cNvSpPr>
          <p:nvPr/>
        </p:nvSpPr>
        <p:spPr bwMode="auto">
          <a:xfrm>
            <a:off x="2878138" y="3446488"/>
            <a:ext cx="1184275" cy="649287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200" b="1"/>
              <a:t>Operations</a:t>
            </a:r>
          </a:p>
        </p:txBody>
      </p:sp>
      <p:sp>
        <p:nvSpPr>
          <p:cNvPr id="69" name="AutoShape 32"/>
          <p:cNvSpPr>
            <a:spLocks noChangeArrowheads="1"/>
          </p:cNvSpPr>
          <p:nvPr/>
        </p:nvSpPr>
        <p:spPr bwMode="auto">
          <a:xfrm>
            <a:off x="4057650" y="3446488"/>
            <a:ext cx="1184275" cy="649287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200" b="1">
                <a:solidFill>
                  <a:srgbClr val="FFFF00"/>
                </a:solidFill>
              </a:rPr>
              <a:t>PR &amp; IR</a:t>
            </a:r>
          </a:p>
        </p:txBody>
      </p:sp>
      <p:sp>
        <p:nvSpPr>
          <p:cNvPr id="70" name="AutoShape 33"/>
          <p:cNvSpPr>
            <a:spLocks noChangeArrowheads="1"/>
          </p:cNvSpPr>
          <p:nvPr/>
        </p:nvSpPr>
        <p:spPr bwMode="auto">
          <a:xfrm>
            <a:off x="1716088" y="5391175"/>
            <a:ext cx="1079500" cy="720725"/>
          </a:xfrm>
          <a:prstGeom prst="can">
            <a:avLst>
              <a:gd name="adj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200" b="1">
                <a:solidFill>
                  <a:srgbClr val="33CCFF"/>
                </a:solidFill>
              </a:rPr>
              <a:t>Data</a:t>
            </a:r>
          </a:p>
          <a:p>
            <a:pPr marL="342900" indent="-342900" algn="ctr">
              <a:buFontTx/>
              <a:buNone/>
            </a:pPr>
            <a:r>
              <a:rPr lang="en-US" sz="1200" b="1">
                <a:solidFill>
                  <a:srgbClr val="33CCFF"/>
                </a:solidFill>
              </a:rPr>
              <a:t>Mart</a:t>
            </a:r>
          </a:p>
        </p:txBody>
      </p:sp>
      <p:sp>
        <p:nvSpPr>
          <p:cNvPr id="71" name="AutoShape 34"/>
          <p:cNvSpPr>
            <a:spLocks noChangeArrowheads="1"/>
          </p:cNvSpPr>
          <p:nvPr/>
        </p:nvSpPr>
        <p:spPr bwMode="auto">
          <a:xfrm>
            <a:off x="4337050" y="5381650"/>
            <a:ext cx="1079500" cy="647700"/>
          </a:xfrm>
          <a:prstGeom prst="flowChartDisplay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200" b="1">
                <a:solidFill>
                  <a:srgbClr val="33CCFF"/>
                </a:solidFill>
              </a:rPr>
              <a:t>SQL </a:t>
            </a:r>
          </a:p>
          <a:p>
            <a:pPr marL="342900" indent="-342900" algn="ctr">
              <a:buFontTx/>
              <a:buNone/>
            </a:pPr>
            <a:r>
              <a:rPr lang="en-US" sz="1200" b="1">
                <a:solidFill>
                  <a:srgbClr val="33CCFF"/>
                </a:solidFill>
              </a:rPr>
              <a:t>XML</a:t>
            </a:r>
          </a:p>
        </p:txBody>
      </p:sp>
      <p:sp>
        <p:nvSpPr>
          <p:cNvPr id="72" name="AutoShape 35"/>
          <p:cNvSpPr>
            <a:spLocks noChangeArrowheads="1"/>
          </p:cNvSpPr>
          <p:nvPr/>
        </p:nvSpPr>
        <p:spPr bwMode="auto">
          <a:xfrm>
            <a:off x="5657850" y="5353075"/>
            <a:ext cx="1079500" cy="720725"/>
          </a:xfrm>
          <a:prstGeom prst="flowChartMultidocumen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200" b="1">
                <a:solidFill>
                  <a:srgbClr val="33CCFF"/>
                </a:solidFill>
              </a:rPr>
              <a:t>RSS</a:t>
            </a:r>
          </a:p>
          <a:p>
            <a:pPr marL="342900" indent="-342900" algn="ctr">
              <a:buFontTx/>
              <a:buNone/>
            </a:pPr>
            <a:r>
              <a:rPr lang="en-US" sz="1200" b="1">
                <a:solidFill>
                  <a:srgbClr val="33CCFF"/>
                </a:solidFill>
              </a:rPr>
              <a:t>Blogs</a:t>
            </a:r>
          </a:p>
        </p:txBody>
      </p:sp>
      <p:sp>
        <p:nvSpPr>
          <p:cNvPr id="73" name="Line 36"/>
          <p:cNvSpPr>
            <a:spLocks noChangeShapeType="1"/>
          </p:cNvSpPr>
          <p:nvPr/>
        </p:nvSpPr>
        <p:spPr bwMode="auto">
          <a:xfrm flipV="1">
            <a:off x="2916238" y="5246713"/>
            <a:ext cx="0" cy="1081087"/>
          </a:xfrm>
          <a:prstGeom prst="line">
            <a:avLst/>
          </a:prstGeom>
          <a:noFill/>
          <a:ln w="1905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AutoShape 37"/>
          <p:cNvSpPr>
            <a:spLocks noChangeArrowheads="1"/>
          </p:cNvSpPr>
          <p:nvPr/>
        </p:nvSpPr>
        <p:spPr bwMode="auto">
          <a:xfrm>
            <a:off x="3203575" y="5391175"/>
            <a:ext cx="936625" cy="647700"/>
          </a:xfrm>
          <a:prstGeom prst="foldedCorner">
            <a:avLst>
              <a:gd name="adj" fmla="val 1250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200" b="1">
                <a:solidFill>
                  <a:srgbClr val="33CCFF"/>
                </a:solidFill>
              </a:rPr>
              <a:t>Keyword</a:t>
            </a:r>
          </a:p>
          <a:p>
            <a:pPr marL="342900" indent="-342900" algn="ctr">
              <a:buFontTx/>
              <a:buNone/>
            </a:pPr>
            <a:r>
              <a:rPr lang="en-US" sz="1200" b="1">
                <a:solidFill>
                  <a:srgbClr val="33CCFF"/>
                </a:solidFill>
              </a:rPr>
              <a:t>Indexing</a:t>
            </a:r>
          </a:p>
        </p:txBody>
      </p:sp>
      <p:sp>
        <p:nvSpPr>
          <p:cNvPr id="75" name="AutoShape 38"/>
          <p:cNvSpPr>
            <a:spLocks noChangeArrowheads="1"/>
          </p:cNvSpPr>
          <p:nvPr/>
        </p:nvSpPr>
        <p:spPr bwMode="auto">
          <a:xfrm>
            <a:off x="3851275" y="2220938"/>
            <a:ext cx="1657350" cy="1009650"/>
          </a:xfrm>
          <a:prstGeom prst="can">
            <a:avLst>
              <a:gd name="adj" fmla="val 25000"/>
            </a:avLst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200" b="1">
                <a:solidFill>
                  <a:srgbClr val="FFFF00"/>
                </a:solidFill>
              </a:rPr>
              <a:t>Voice of the </a:t>
            </a:r>
          </a:p>
          <a:p>
            <a:pPr marL="342900" indent="-342900" algn="ctr">
              <a:buFontTx/>
              <a:buNone/>
            </a:pPr>
            <a:r>
              <a:rPr lang="en-US" sz="1200" b="1">
                <a:solidFill>
                  <a:srgbClr val="FFFF00"/>
                </a:solidFill>
              </a:rPr>
              <a:t>Customer</a:t>
            </a:r>
          </a:p>
          <a:p>
            <a:pPr marL="342900" indent="-342900" algn="ctr">
              <a:buFontTx/>
              <a:buNone/>
            </a:pPr>
            <a:r>
              <a:rPr lang="en-US" sz="1200" b="1">
                <a:solidFill>
                  <a:srgbClr val="FFFF00"/>
                </a:solidFill>
              </a:rPr>
              <a:t>(Blog Sentiment)</a:t>
            </a:r>
          </a:p>
        </p:txBody>
      </p:sp>
      <p:sp>
        <p:nvSpPr>
          <p:cNvPr id="76" name="AutoShape 41"/>
          <p:cNvSpPr>
            <a:spLocks noChangeArrowheads="1"/>
          </p:cNvSpPr>
          <p:nvPr/>
        </p:nvSpPr>
        <p:spPr bwMode="auto">
          <a:xfrm>
            <a:off x="7092950" y="5319738"/>
            <a:ext cx="1368425" cy="792162"/>
          </a:xfrm>
          <a:prstGeom prst="cube">
            <a:avLst>
              <a:gd name="adj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400" b="1">
                <a:solidFill>
                  <a:srgbClr val="FFFF00"/>
                </a:solidFill>
              </a:rPr>
              <a:t>Semantics</a:t>
            </a:r>
          </a:p>
        </p:txBody>
      </p:sp>
      <p:sp>
        <p:nvSpPr>
          <p:cNvPr id="77" name="AutoShape 42"/>
          <p:cNvSpPr>
            <a:spLocks noChangeArrowheads="1"/>
          </p:cNvSpPr>
          <p:nvPr/>
        </p:nvSpPr>
        <p:spPr bwMode="auto">
          <a:xfrm>
            <a:off x="5508625" y="2220938"/>
            <a:ext cx="1657350" cy="1009650"/>
          </a:xfrm>
          <a:prstGeom prst="can">
            <a:avLst>
              <a:gd name="adj" fmla="val 25000"/>
            </a:avLst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200" b="1">
                <a:solidFill>
                  <a:srgbClr val="FFFF00"/>
                </a:solidFill>
              </a:rPr>
              <a:t>Situational </a:t>
            </a:r>
          </a:p>
          <a:p>
            <a:pPr marL="342900" indent="-342900" algn="ctr">
              <a:buFontTx/>
              <a:buNone/>
            </a:pPr>
            <a:r>
              <a:rPr lang="en-US" sz="1200" b="1">
                <a:solidFill>
                  <a:srgbClr val="FFFF00"/>
                </a:solidFill>
              </a:rPr>
              <a:t>Awareness</a:t>
            </a:r>
          </a:p>
          <a:p>
            <a:pPr marL="342900" indent="-342900" algn="ctr">
              <a:buFontTx/>
              <a:buNone/>
            </a:pPr>
            <a:r>
              <a:rPr lang="en-US" sz="1200" b="1">
                <a:solidFill>
                  <a:srgbClr val="FFFF00"/>
                </a:solidFill>
              </a:rPr>
              <a:t>(Intelligence)</a:t>
            </a:r>
          </a:p>
        </p:txBody>
      </p:sp>
      <p:sp>
        <p:nvSpPr>
          <p:cNvPr id="78" name="AutoShape 43"/>
          <p:cNvSpPr>
            <a:spLocks noChangeArrowheads="1"/>
          </p:cNvSpPr>
          <p:nvPr/>
        </p:nvSpPr>
        <p:spPr bwMode="auto">
          <a:xfrm>
            <a:off x="2193925" y="2220938"/>
            <a:ext cx="1657350" cy="1009650"/>
          </a:xfrm>
          <a:prstGeom prst="can">
            <a:avLst>
              <a:gd name="adj" fmla="val 25000"/>
            </a:avLst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1200" b="1">
                <a:solidFill>
                  <a:srgbClr val="FFFF00"/>
                </a:solidFill>
              </a:rPr>
              <a:t>Advertising</a:t>
            </a:r>
          </a:p>
          <a:p>
            <a:pPr marL="342900" indent="-342900" algn="ctr">
              <a:buFontTx/>
              <a:buNone/>
            </a:pPr>
            <a:r>
              <a:rPr lang="en-US" sz="1200" b="1">
                <a:solidFill>
                  <a:srgbClr val="FFFF00"/>
                </a:solidFill>
              </a:rPr>
              <a:t>Insight</a:t>
            </a:r>
          </a:p>
          <a:p>
            <a:pPr marL="342900" indent="-342900" algn="ctr">
              <a:buFontTx/>
              <a:buNone/>
            </a:pPr>
            <a:r>
              <a:rPr lang="en-US" sz="1200" b="1">
                <a:solidFill>
                  <a:srgbClr val="FFFF00"/>
                </a:solidFill>
              </a:rPr>
              <a:t>(Placement)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942975"/>
            <a:ext cx="4257675" cy="5183188"/>
          </a:xfrm>
        </p:spPr>
        <p:txBody>
          <a:bodyPr lIns="91440" tIns="45720" rIns="91440" bIns="45720"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it-IT" sz="1300" b="1" dirty="0" smtClean="0">
                <a:solidFill>
                  <a:schemeClr val="bg1"/>
                </a:solidFill>
                <a:cs typeface="Times New Roman" pitchFamily="18" charset="0"/>
              </a:rPr>
              <a:t>COGITO</a:t>
            </a:r>
            <a:r>
              <a:rPr lang="en-US" sz="1300" baseline="32000" dirty="0" smtClean="0">
                <a:solidFill>
                  <a:schemeClr val="bg1"/>
                </a:solidFill>
                <a:sym typeface="Verdana" pitchFamily="34" charset="0"/>
              </a:rPr>
              <a:t>®</a:t>
            </a:r>
            <a:r>
              <a:rPr lang="it-IT" sz="1300" b="1" dirty="0" smtClean="0">
                <a:solidFill>
                  <a:schemeClr val="bg1"/>
                </a:solidFill>
                <a:cs typeface="Times New Roman" pitchFamily="18" charset="0"/>
              </a:rPr>
              <a:t> : deep analysis</a:t>
            </a:r>
          </a:p>
        </p:txBody>
      </p:sp>
      <p:graphicFrame>
        <p:nvGraphicFramePr>
          <p:cNvPr id="85023" name="Group 31"/>
          <p:cNvGraphicFramePr>
            <a:graphicFrameLocks noGrp="1"/>
          </p:cNvGraphicFramePr>
          <p:nvPr>
            <p:ph sz="half" idx="4294967295"/>
          </p:nvPr>
        </p:nvGraphicFramePr>
        <p:xfrm>
          <a:off x="323850" y="1773238"/>
          <a:ext cx="8135938" cy="4417060"/>
        </p:xfrm>
        <a:graphic>
          <a:graphicData uri="http://schemas.openxmlformats.org/drawingml/2006/table">
            <a:tbl>
              <a:tblPr/>
              <a:tblGrid>
                <a:gridCol w="2711450"/>
                <a:gridCol w="2713038"/>
                <a:gridCol w="271145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4 Approaches</a:t>
                      </a:r>
                    </a:p>
                  </a:txBody>
                  <a:tcPr anchor="b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Definition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Example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F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Morphological Analysis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understand word forms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dog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,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dogs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, and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dog-catcher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 are closely related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F"/>
                    </a:solidFill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Grammatical Analysis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understand the parts of speech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"There are 40 rows in the table"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 uses rows as a noun, vs.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"She rows 5 times a week"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 uses rows as a verb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F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Logical Analysis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understand how words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relate to other words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"Jeffrey Skilling, represented by Attorney Daniel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Petrocelli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, is married to Rebecca Carter".</a:t>
                      </a: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Rebecca is married to Jeffrey not Daniel.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F"/>
                    </a:solidFill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Semantic Analysis (disambiguation)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understand the context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of key words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"I used beef broth for my soup stock"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uses stock in the context of food, vs.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"The company keeps lots of stock on hand"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uses stock in the context of inventory.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F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785794"/>
            <a:ext cx="899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9" tIns="45719" rIns="91439" bIns="4571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does “Properly Analyzed” Mean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8382000" cy="3992563"/>
          </a:xfrm>
        </p:spPr>
        <p:txBody>
          <a:bodyPr lIns="91440" tIns="45720" rIns="91440" bIns="45720"/>
          <a:lstStyle/>
          <a:p>
            <a:pPr eaLnBrk="1" hangingPunct="1"/>
            <a:r>
              <a:rPr lang="en-GB" sz="2400" smtClean="0"/>
              <a:t>The </a:t>
            </a:r>
            <a:r>
              <a:rPr lang="en-GB" sz="2400" b="1" smtClean="0"/>
              <a:t>heart of semantic technology</a:t>
            </a:r>
            <a:r>
              <a:rPr lang="en-GB" sz="1600" smtClean="0"/>
              <a:t>;</a:t>
            </a:r>
          </a:p>
          <a:p>
            <a:pPr lvl="2" eaLnBrk="1" hangingPunct="1"/>
            <a:r>
              <a:rPr lang="en-GB" sz="2000" smtClean="0"/>
              <a:t>Quality of results derived from the complexity and richness of the network.</a:t>
            </a:r>
          </a:p>
          <a:p>
            <a:pPr lvl="2" eaLnBrk="1" hangingPunct="1"/>
            <a:r>
              <a:rPr lang="en-GB" sz="2000" smtClean="0"/>
              <a:t>Includes all definitions of all words.</a:t>
            </a:r>
          </a:p>
          <a:p>
            <a:pPr lvl="2" eaLnBrk="1" hangingPunct="1"/>
            <a:r>
              <a:rPr lang="en-GB" sz="2000" smtClean="0"/>
              <a:t>Include relationships among all words.</a:t>
            </a:r>
          </a:p>
          <a:p>
            <a:pPr lvl="3" eaLnBrk="1" hangingPunct="1">
              <a:buFontTx/>
              <a:buNone/>
            </a:pPr>
            <a:endParaRPr lang="en-GB" sz="2000" smtClean="0"/>
          </a:p>
          <a:p>
            <a:pPr eaLnBrk="1" hangingPunct="1">
              <a:buFontTx/>
              <a:buNone/>
            </a:pPr>
            <a:endParaRPr lang="en-US" sz="1600" smtClean="0"/>
          </a:p>
        </p:txBody>
      </p:sp>
      <p:pic>
        <p:nvPicPr>
          <p:cNvPr id="18435" name="Picture 40" descr="schema_semantic_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421063"/>
            <a:ext cx="4724400" cy="343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41"/>
          <p:cNvSpPr>
            <a:spLocks noChangeArrowheads="1"/>
          </p:cNvSpPr>
          <p:nvPr/>
        </p:nvSpPr>
        <p:spPr bwMode="auto">
          <a:xfrm>
            <a:off x="533400" y="3733800"/>
            <a:ext cx="2590800" cy="16764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GB" sz="1600" b="1">
                <a:solidFill>
                  <a:schemeClr val="bg1"/>
                </a:solidFill>
              </a:rPr>
              <a:t>COGITO® English</a:t>
            </a:r>
          </a:p>
          <a:p>
            <a:pPr algn="l"/>
            <a:r>
              <a:rPr lang="en-GB" sz="1600" b="1">
                <a:solidFill>
                  <a:schemeClr val="bg1"/>
                </a:solidFill>
              </a:rPr>
              <a:t>Semantic Network:</a:t>
            </a:r>
          </a:p>
          <a:p>
            <a:pPr algn="l"/>
            <a:endParaRPr lang="en-GB" sz="1600" b="1">
              <a:solidFill>
                <a:schemeClr val="bg1"/>
              </a:solidFill>
            </a:endParaRPr>
          </a:p>
          <a:p>
            <a:pPr algn="l"/>
            <a:r>
              <a:rPr lang="en-GB" sz="1600" b="1">
                <a:solidFill>
                  <a:schemeClr val="bg1"/>
                </a:solidFill>
              </a:rPr>
              <a:t>- 350,000 words</a:t>
            </a:r>
          </a:p>
          <a:p>
            <a:pPr algn="l"/>
            <a:r>
              <a:rPr lang="en-GB" sz="1600" b="1">
                <a:solidFill>
                  <a:schemeClr val="bg1"/>
                </a:solidFill>
              </a:rPr>
              <a:t>- 2.8m relationships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18437" name="Title 5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dirty="0" smtClean="0"/>
              <a:t>What is a Semantic Network?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571744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Diagram 1"/>
          <p:cNvGraphicFramePr/>
          <p:nvPr/>
        </p:nvGraphicFramePr>
        <p:xfrm>
          <a:off x="0" y="357166"/>
          <a:ext cx="9144000" cy="6500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 txBox="1">
            <a:spLocks/>
          </p:cNvSpPr>
          <p:nvPr/>
        </p:nvSpPr>
        <p:spPr bwMode="auto">
          <a:xfrm>
            <a:off x="152400" y="844992"/>
            <a:ext cx="899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distinguishes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Semantic Network?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Struttura predefinita">
  <a:themeElements>
    <a:clrScheme name="2_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Struttura predefinit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F5146">
            <a:alpha val="32941"/>
          </a:srgbClr>
        </a:solidFill>
        <a:ln w="25400" cap="flat" cmpd="sng" algn="ctr">
          <a:solidFill>
            <a:srgbClr val="28414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284141"/>
            </a:solidFill>
            <a:effectLst/>
            <a:latin typeface="Verdana" pitchFamily="34" charset="0"/>
            <a:sym typeface="Futura Condensed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F5146">
            <a:alpha val="32941"/>
          </a:srgbClr>
        </a:solidFill>
        <a:ln w="25400" cap="flat" cmpd="sng" algn="ctr">
          <a:solidFill>
            <a:srgbClr val="28414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284141"/>
            </a:solidFill>
            <a:effectLst/>
            <a:latin typeface="Verdana" pitchFamily="34" charset="0"/>
            <a:sym typeface="Futura Condensed" charset="0"/>
          </a:defRPr>
        </a:defPPr>
      </a:lstStyle>
    </a:lnDef>
  </a:objectDefaults>
  <a:extraClrSchemeLst>
    <a:extraClrScheme>
      <a:clrScheme name="2_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ENG</Template>
  <TotalTime>2204</TotalTime>
  <Words>497</Words>
  <Application>Microsoft Office PowerPoint</Application>
  <PresentationFormat>On-screen Show (4:3)</PresentationFormat>
  <Paragraphs>153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2_Struttura predefinita</vt:lpstr>
      <vt:lpstr>Semantic Technology for Business   J. Brooke Aker CEO  Expert System USA  prepared for Gilbane San Francisco</vt:lpstr>
      <vt:lpstr>Why Use Semantic Technology</vt:lpstr>
      <vt:lpstr>Why such a high ROI?</vt:lpstr>
      <vt:lpstr>What does “Properly Analyzed” Mean</vt:lpstr>
      <vt:lpstr>What does “Properly Analyzed” Mean</vt:lpstr>
      <vt:lpstr>Slide 6</vt:lpstr>
      <vt:lpstr>What is a Semantic Network?</vt:lpstr>
      <vt:lpstr>Slide 8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 Technology for Business Technologies, Applications, &amp; Solutions   J. Brooke Aker CEO  Expert System USA</dc:title>
  <dc:creator>FSpaggiari</dc:creator>
  <cp:lastModifiedBy>Brooke Aker</cp:lastModifiedBy>
  <cp:revision>131</cp:revision>
  <dcterms:created xsi:type="dcterms:W3CDTF">2009-02-05T17:16:58Z</dcterms:created>
  <dcterms:modified xsi:type="dcterms:W3CDTF">2010-05-11T18:27:01Z</dcterms:modified>
</cp:coreProperties>
</file>