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59" r:id="rId2"/>
    <p:sldId id="262" r:id="rId3"/>
    <p:sldId id="350" r:id="rId4"/>
    <p:sldId id="353" r:id="rId5"/>
    <p:sldId id="341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9" r:id="rId14"/>
    <p:sldId id="371" r:id="rId15"/>
    <p:sldId id="370" r:id="rId16"/>
    <p:sldId id="380" r:id="rId17"/>
    <p:sldId id="372" r:id="rId18"/>
    <p:sldId id="355" r:id="rId19"/>
    <p:sldId id="368" r:id="rId20"/>
    <p:sldId id="373" r:id="rId21"/>
    <p:sldId id="357" r:id="rId22"/>
    <p:sldId id="374" r:id="rId23"/>
    <p:sldId id="376" r:id="rId24"/>
    <p:sldId id="377" r:id="rId25"/>
    <p:sldId id="379" r:id="rId26"/>
    <p:sldId id="267" r:id="rId27"/>
    <p:sldId id="307" r:id="rId28"/>
    <p:sldId id="269" r:id="rId29"/>
    <p:sldId id="30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in " initials="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81212"/>
    <a:srgbClr val="C0C0C4"/>
    <a:srgbClr val="8E8E95"/>
    <a:srgbClr val="C9A303"/>
    <a:srgbClr val="EE6804"/>
    <a:srgbClr val="E6E6E8"/>
    <a:srgbClr val="DCDCDE"/>
    <a:srgbClr val="502781"/>
    <a:srgbClr val="7F44C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2" autoAdjust="0"/>
    <p:restoredTop sz="94587" autoAdjust="0"/>
  </p:normalViewPr>
  <p:slideViewPr>
    <p:cSldViewPr snapToGrid="0">
      <p:cViewPr>
        <p:scale>
          <a:sx n="70" d="100"/>
          <a:sy n="70" d="100"/>
        </p:scale>
        <p:origin x="-1296" y="-72"/>
      </p:cViewPr>
      <p:guideLst>
        <p:guide orient="horz" pos="2160"/>
        <p:guide pos="3374"/>
      </p:guideLst>
    </p:cSldViewPr>
  </p:slideViewPr>
  <p:outlineViewPr>
    <p:cViewPr>
      <p:scale>
        <a:sx n="33" d="100"/>
        <a:sy n="33" d="100"/>
      </p:scale>
      <p:origin x="0" y="61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4056" y="-690"/>
      </p:cViewPr>
      <p:guideLst>
        <p:guide orient="horz" pos="2880"/>
        <p:guide pos="723"/>
        <p:guide pos="360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Base Cost US </c:v>
                </c:pt>
              </c:strCache>
            </c:strRef>
          </c:tx>
          <c:spPr>
            <a:solidFill>
              <a:srgbClr val="0183B7"/>
            </a:solidFill>
            <a:ln w="12049">
              <a:noFill/>
            </a:ln>
          </c:spPr>
          <c:cat>
            <c:strRef>
              <c:f>Sheet1!$A$2:$A$3</c:f>
              <c:strCache>
                <c:ptCount val="2"/>
                <c:pt idx="0">
                  <c:v>TYPO3 CMS</c:v>
                </c:pt>
                <c:pt idx="1">
                  <c:v>Proprietary CMS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250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Base Cost Intl</c:v>
                </c:pt>
              </c:strCache>
            </c:strRef>
          </c:tx>
          <c:spPr>
            <a:solidFill>
              <a:srgbClr val="A8286B"/>
            </a:solidFill>
            <a:ln w="12049">
              <a:noFill/>
            </a:ln>
          </c:spPr>
          <c:cat>
            <c:strRef>
              <c:f>Sheet1!$A$2:$A$3</c:f>
              <c:strCache>
                <c:ptCount val="2"/>
                <c:pt idx="0">
                  <c:v>TYPO3 CMS</c:v>
                </c:pt>
                <c:pt idx="1">
                  <c:v>Proprietary CMS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250</c:v>
                </c:pt>
                <c:pt idx="1">
                  <c:v>550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SLA</c:v>
                </c:pt>
              </c:strCache>
            </c:strRef>
          </c:tx>
          <c:spPr>
            <a:solidFill>
              <a:srgbClr val="68B442"/>
            </a:solidFill>
            <a:ln w="12049">
              <a:noFill/>
            </a:ln>
          </c:spPr>
          <c:cat>
            <c:strRef>
              <c:f>Sheet1!$A$2:$A$3</c:f>
              <c:strCache>
                <c:ptCount val="2"/>
                <c:pt idx="0">
                  <c:v>TYPO3 CMS</c:v>
                </c:pt>
                <c:pt idx="1">
                  <c:v>Proprietary CMS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60</c:v>
                </c:pt>
                <c:pt idx="1">
                  <c:v>48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Prof. Services</c:v>
                </c:pt>
              </c:strCache>
            </c:strRef>
          </c:tx>
          <c:spPr>
            <a:solidFill>
              <a:srgbClr val="502781"/>
            </a:solidFill>
          </c:spPr>
          <c:cat>
            <c:strRef>
              <c:f>Sheet1!$A$2:$A$3</c:f>
              <c:strCache>
                <c:ptCount val="2"/>
                <c:pt idx="0">
                  <c:v>TYPO3 CMS</c:v>
                </c:pt>
                <c:pt idx="1">
                  <c:v>Proprietary CMS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120</c:v>
                </c:pt>
                <c:pt idx="1">
                  <c:v>250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Licensing</c:v>
                </c:pt>
              </c:strCache>
            </c:strRef>
          </c:tx>
          <c:spPr>
            <a:solidFill>
              <a:srgbClr val="8E8E95"/>
            </a:solidFill>
          </c:spPr>
          <c:cat>
            <c:strRef>
              <c:f>Sheet1!$A$2:$A$3</c:f>
              <c:strCache>
                <c:ptCount val="2"/>
                <c:pt idx="0">
                  <c:v>TYPO3 CMS</c:v>
                </c:pt>
                <c:pt idx="1">
                  <c:v>Proprietary CMS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12</c:v>
                </c:pt>
                <c:pt idx="1">
                  <c:v>300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</c:strCache>
            </c:strRef>
          </c:tx>
          <c:spPr>
            <a:solidFill>
              <a:srgbClr val="EE6804"/>
            </a:solidFill>
          </c:spPr>
          <c:cat>
            <c:strRef>
              <c:f>Sheet1!$A$2:$A$3</c:f>
              <c:strCache>
                <c:ptCount val="2"/>
                <c:pt idx="0">
                  <c:v>TYPO3 CMS</c:v>
                </c:pt>
                <c:pt idx="1">
                  <c:v>Proprietary CMS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</c:numCache>
            </c:numRef>
          </c:val>
        </c:ser>
        <c:overlap val="-10"/>
        <c:axId val="180439680"/>
        <c:axId val="180457856"/>
      </c:barChart>
      <c:catAx>
        <c:axId val="180439680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18073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760" b="1" i="0" u="none" strike="noStrike" baseline="0"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0457856"/>
        <c:crosses val="autoZero"/>
        <c:auto val="1"/>
        <c:lblAlgn val="ctr"/>
        <c:lblOffset val="0"/>
        <c:tickLblSkip val="1"/>
        <c:tickMarkSkip val="1"/>
      </c:catAx>
      <c:valAx>
        <c:axId val="180457856"/>
        <c:scaling>
          <c:orientation val="minMax"/>
        </c:scaling>
        <c:axPos val="l"/>
        <c:majorGridlines>
          <c:spPr>
            <a:ln w="6024">
              <a:solidFill>
                <a:srgbClr val="C0C0C0"/>
              </a:solidFill>
              <a:prstDash val="solid"/>
            </a:ln>
          </c:spPr>
        </c:majorGridlines>
        <c:numFmt formatCode="General" sourceLinked="1"/>
        <c:tickLblPos val="nextTo"/>
        <c:spPr>
          <a:ln w="4518">
            <a:noFill/>
          </a:ln>
        </c:spPr>
        <c:txPr>
          <a:bodyPr rot="0" vert="horz"/>
          <a:lstStyle/>
          <a:p>
            <a:pPr>
              <a:defRPr sz="760" b="1" i="0" u="none" strike="noStrike" baseline="0"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0439680"/>
        <c:crosses val="autoZero"/>
        <c:crossBetween val="between"/>
      </c:valAx>
      <c:spPr>
        <a:noFill/>
        <a:ln w="12061">
          <a:noFill/>
        </a:ln>
      </c:spPr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84758927744326074"/>
          <c:y val="2.8465407223309536E-3"/>
          <c:w val="0.15241068606816996"/>
          <c:h val="0.36390131233595857"/>
        </c:manualLayout>
      </c:layout>
      <c:spPr>
        <a:noFill/>
        <a:ln w="12049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80808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85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02394" y="8794334"/>
            <a:ext cx="2971800" cy="3385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>
              <a:defRPr sz="1200"/>
            </a:lvl1pPr>
          </a:lstStyle>
          <a:p>
            <a:r>
              <a:rPr lang="en-US" sz="800" dirty="0" smtClean="0">
                <a:solidFill>
                  <a:srgbClr val="8E8E95"/>
                </a:solidFill>
                <a:latin typeface="Arial" pitchFamily="34" charset="0"/>
                <a:cs typeface="Arial" pitchFamily="34" charset="0"/>
              </a:rPr>
              <a:t>© 2009, Cisco Systems, Inc. All rights reserved.</a:t>
            </a:r>
          </a:p>
          <a:p>
            <a:r>
              <a:rPr lang="en-US" sz="800" dirty="0" smtClean="0">
                <a:solidFill>
                  <a:srgbClr val="8E8E95"/>
                </a:solidFill>
                <a:latin typeface="Arial" pitchFamily="34" charset="0"/>
                <a:cs typeface="Arial" pitchFamily="34" charset="0"/>
              </a:rPr>
              <a:t>Presentation_ID.scr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38094" y="8786357"/>
            <a:ext cx="417513" cy="21748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r">
              <a:defRPr sz="1200"/>
            </a:lvl1pPr>
          </a:lstStyle>
          <a:p>
            <a:fld id="{67292F94-DC1B-41E9-80E9-FE5E26560E8F}" type="slidenum">
              <a:rPr lang="en-US" sz="800">
                <a:solidFill>
                  <a:srgbClr val="8E8E95"/>
                </a:solidFill>
              </a:rPr>
              <a:pPr/>
              <a:t>‹#›</a:t>
            </a:fld>
            <a:endParaRPr lang="en-US" sz="800">
              <a:solidFill>
                <a:srgbClr val="8E8E95"/>
              </a:solidFill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02394" y="8799513"/>
            <a:ext cx="6653213" cy="0"/>
          </a:xfrm>
          <a:prstGeom prst="line">
            <a:avLst/>
          </a:prstGeom>
          <a:noFill/>
          <a:ln w="12700">
            <a:solidFill>
              <a:srgbClr val="8E8E95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8E8E95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8E8E95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43000" y="4343400"/>
            <a:ext cx="457676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2394" y="8788400"/>
            <a:ext cx="2352675" cy="34448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rgbClr val="8E8E9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 2007, Cisco Systems, Inc. All rights reserved.</a:t>
            </a:r>
          </a:p>
          <a:p>
            <a:r>
              <a:rPr lang="en-US" smtClean="0"/>
              <a:t>Presentation_ID.scr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66670" y="8788400"/>
            <a:ext cx="388937" cy="21544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r">
              <a:defRPr sz="800">
                <a:solidFill>
                  <a:srgbClr val="8E8E95"/>
                </a:solidFill>
                <a:latin typeface="+mn-lt"/>
              </a:defRPr>
            </a:lvl1pPr>
          </a:lstStyle>
          <a:p>
            <a:fld id="{567B6F56-350B-4E5B-A84B-F03C933C9A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02394" y="8799513"/>
            <a:ext cx="6653213" cy="0"/>
          </a:xfrm>
          <a:prstGeom prst="line">
            <a:avLst/>
          </a:prstGeom>
          <a:noFill/>
          <a:ln w="12700">
            <a:solidFill>
              <a:srgbClr val="8E8E95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8E8E95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37744" indent="-237744" algn="l" defTabSz="914400" rtl="0" eaLnBrk="1" latinLnBrk="0" hangingPunct="1">
      <a:lnSpc>
        <a:spcPct val="95000"/>
      </a:lnSpc>
      <a:spcBef>
        <a:spcPts val="1440"/>
      </a:spcBef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914400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A523E3-DF0C-4F90-9A19-585734B2CBE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858" y="1618487"/>
            <a:ext cx="9181171" cy="23677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-37171" y="1618488"/>
            <a:ext cx="9235440" cy="2359152"/>
          </a:xfrm>
          <a:solidFill>
            <a:schemeClr val="tx2"/>
          </a:solidFill>
          <a:ln w="19050">
            <a:solidFill>
              <a:srgbClr val="C0C0C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5483225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874" y="4114800"/>
            <a:ext cx="8112125" cy="102235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4 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rrowheads="1"/>
          </p:cNvPicPr>
          <p:nvPr userDrawn="1"/>
        </p:nvPicPr>
        <p:blipFill>
          <a:blip r:embed="rId2" cstate="print"/>
          <a:srcRect r="41682"/>
          <a:stretch>
            <a:fillRect/>
          </a:stretch>
        </p:blipFill>
        <p:spPr bwMode="auto">
          <a:xfrm>
            <a:off x="-9525" y="2063750"/>
            <a:ext cx="53578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itle_4_Vertical_healthcar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40096" y="283"/>
            <a:ext cx="3803589" cy="6857433"/>
          </a:xfrm>
          <a:prstGeom prst="rect">
            <a:avLst/>
          </a:prstGeom>
        </p:spPr>
      </p:pic>
      <p:grpSp>
        <p:nvGrpSpPr>
          <p:cNvPr id="4" name="Group 27"/>
          <p:cNvGrpSpPr/>
          <p:nvPr userDrawn="1"/>
        </p:nvGrpSpPr>
        <p:grpSpPr>
          <a:xfrm>
            <a:off x="5340097" y="2070100"/>
            <a:ext cx="3803903" cy="2377440"/>
            <a:chOff x="5340097" y="2070100"/>
            <a:chExt cx="3803903" cy="2377440"/>
          </a:xfrm>
        </p:grpSpPr>
        <p:sp>
          <p:nvSpPr>
            <p:cNvPr id="30" name="Rectangle 29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67000"/>
                  </a:schemeClr>
                </a:gs>
                <a:gs pos="100000">
                  <a:srgbClr val="082E43"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rgbClr val="082E43">
                    <a:alpha val="55000"/>
                  </a:srgbClr>
                </a:gs>
                <a:gs pos="100000">
                  <a:srgbClr val="000A16">
                    <a:alpha val="55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4"/>
            <a:ext cx="4454526" cy="12801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538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2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20pt bold</a:t>
            </a:r>
          </a:p>
          <a:p>
            <a:r>
              <a:rPr lang="en-US" dirty="0" smtClean="0"/>
              <a:t>Presenter Title 20pt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7114032" y="3648456"/>
            <a:ext cx="1600200" cy="592138"/>
            <a:chOff x="7105650" y="3006725"/>
            <a:chExt cx="1600200" cy="592138"/>
          </a:xfrm>
        </p:grpSpPr>
        <p:pic>
          <p:nvPicPr>
            <p:cNvPr id="28" name="Picture 38" descr="cisco-we-logo_rgb-ko.png"/>
            <p:cNvPicPr>
              <a:picLocks noChangeAspect="1"/>
            </p:cNvPicPr>
            <p:nvPr userDrawn="1"/>
          </p:nvPicPr>
          <p:blipFill>
            <a:blip r:embed="rId4" cstate="print"/>
            <a:srcRect r="36905"/>
            <a:stretch>
              <a:fillRect/>
            </a:stretch>
          </p:blipFill>
          <p:spPr bwMode="invGray">
            <a:xfrm>
              <a:off x="7105650" y="3006725"/>
              <a:ext cx="1009650" cy="59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8" descr="cisco-we-logo_rgb-ko.png"/>
            <p:cNvPicPr>
              <a:picLocks noChangeAspect="1"/>
            </p:cNvPicPr>
            <p:nvPr userDrawn="1"/>
          </p:nvPicPr>
          <p:blipFill>
            <a:blip r:embed="rId5" cstate="print"/>
            <a:srcRect l="62698" t="34853"/>
            <a:stretch>
              <a:fillRect/>
            </a:stretch>
          </p:blipFill>
          <p:spPr bwMode="invGray">
            <a:xfrm>
              <a:off x="8108950" y="3213100"/>
              <a:ext cx="596900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4 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rrowheads="1"/>
          </p:cNvPicPr>
          <p:nvPr userDrawn="1"/>
        </p:nvPicPr>
        <p:blipFill>
          <a:blip r:embed="rId2" cstate="print"/>
          <a:srcRect r="41682"/>
          <a:stretch>
            <a:fillRect/>
          </a:stretch>
        </p:blipFill>
        <p:spPr bwMode="auto">
          <a:xfrm>
            <a:off x="-9525" y="2063750"/>
            <a:ext cx="53578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itle_4_Vertical_collaboratio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40096" y="283"/>
            <a:ext cx="3803589" cy="6857433"/>
          </a:xfrm>
          <a:prstGeom prst="rect">
            <a:avLst/>
          </a:prstGeom>
        </p:spPr>
      </p:pic>
      <p:grpSp>
        <p:nvGrpSpPr>
          <p:cNvPr id="4" name="Group 27"/>
          <p:cNvGrpSpPr/>
          <p:nvPr userDrawn="1"/>
        </p:nvGrpSpPr>
        <p:grpSpPr>
          <a:xfrm>
            <a:off x="5340097" y="2070100"/>
            <a:ext cx="3803903" cy="2377440"/>
            <a:chOff x="5340097" y="2070100"/>
            <a:chExt cx="3803903" cy="2377440"/>
          </a:xfrm>
        </p:grpSpPr>
        <p:sp>
          <p:nvSpPr>
            <p:cNvPr id="30" name="Rectangle 29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67000"/>
                  </a:schemeClr>
                </a:gs>
                <a:gs pos="100000">
                  <a:srgbClr val="082E43"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rgbClr val="082E43">
                    <a:alpha val="55000"/>
                  </a:srgbClr>
                </a:gs>
                <a:gs pos="100000">
                  <a:srgbClr val="000A16">
                    <a:alpha val="55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4"/>
            <a:ext cx="4454526" cy="12801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538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2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20pt bold</a:t>
            </a:r>
          </a:p>
          <a:p>
            <a:r>
              <a:rPr lang="en-US" dirty="0" smtClean="0"/>
              <a:t>Presenter Title 20pt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7114032" y="3648456"/>
            <a:ext cx="1600200" cy="592138"/>
            <a:chOff x="7105650" y="3006725"/>
            <a:chExt cx="1600200" cy="592138"/>
          </a:xfrm>
        </p:grpSpPr>
        <p:pic>
          <p:nvPicPr>
            <p:cNvPr id="28" name="Picture 38" descr="cisco-we-logo_rgb-ko.png"/>
            <p:cNvPicPr>
              <a:picLocks noChangeAspect="1"/>
            </p:cNvPicPr>
            <p:nvPr userDrawn="1"/>
          </p:nvPicPr>
          <p:blipFill>
            <a:blip r:embed="rId4" cstate="print"/>
            <a:srcRect r="36905"/>
            <a:stretch>
              <a:fillRect/>
            </a:stretch>
          </p:blipFill>
          <p:spPr bwMode="invGray">
            <a:xfrm>
              <a:off x="7105650" y="3006725"/>
              <a:ext cx="1009650" cy="59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8" descr="cisco-we-logo_rgb-ko.png"/>
            <p:cNvPicPr>
              <a:picLocks noChangeAspect="1"/>
            </p:cNvPicPr>
            <p:nvPr userDrawn="1"/>
          </p:nvPicPr>
          <p:blipFill>
            <a:blip r:embed="rId5" cstate="print"/>
            <a:srcRect l="62698" t="34853"/>
            <a:stretch>
              <a:fillRect/>
            </a:stretch>
          </p:blipFill>
          <p:spPr bwMode="invGray">
            <a:xfrm>
              <a:off x="8108950" y="3213100"/>
              <a:ext cx="596900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4 gover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rrowheads="1"/>
          </p:cNvPicPr>
          <p:nvPr userDrawn="1"/>
        </p:nvPicPr>
        <p:blipFill>
          <a:blip r:embed="rId2" cstate="print"/>
          <a:srcRect r="41682"/>
          <a:stretch>
            <a:fillRect/>
          </a:stretch>
        </p:blipFill>
        <p:spPr bwMode="auto">
          <a:xfrm>
            <a:off x="-9525" y="2063750"/>
            <a:ext cx="53578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itle_4_Vertical_gov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40096" y="283"/>
            <a:ext cx="3803589" cy="6857433"/>
          </a:xfrm>
          <a:prstGeom prst="rect">
            <a:avLst/>
          </a:prstGeom>
        </p:spPr>
      </p:pic>
      <p:grpSp>
        <p:nvGrpSpPr>
          <p:cNvPr id="4" name="Group 27"/>
          <p:cNvGrpSpPr/>
          <p:nvPr userDrawn="1"/>
        </p:nvGrpSpPr>
        <p:grpSpPr>
          <a:xfrm>
            <a:off x="5340097" y="2070100"/>
            <a:ext cx="3803903" cy="2377440"/>
            <a:chOff x="5340097" y="2070100"/>
            <a:chExt cx="3803903" cy="2377440"/>
          </a:xfrm>
        </p:grpSpPr>
        <p:sp>
          <p:nvSpPr>
            <p:cNvPr id="30" name="Rectangle 29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67000"/>
                  </a:schemeClr>
                </a:gs>
                <a:gs pos="100000">
                  <a:srgbClr val="082E43"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rgbClr val="082E43">
                    <a:alpha val="55000"/>
                  </a:srgbClr>
                </a:gs>
                <a:gs pos="100000">
                  <a:srgbClr val="000A16">
                    <a:alpha val="55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4"/>
            <a:ext cx="4454526" cy="12801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538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2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20pt bold</a:t>
            </a:r>
          </a:p>
          <a:p>
            <a:r>
              <a:rPr lang="en-US" dirty="0" smtClean="0"/>
              <a:t>Presenter Title 20pt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7114032" y="3648456"/>
            <a:ext cx="1600200" cy="592138"/>
            <a:chOff x="7105650" y="3006725"/>
            <a:chExt cx="1600200" cy="592138"/>
          </a:xfrm>
        </p:grpSpPr>
        <p:pic>
          <p:nvPicPr>
            <p:cNvPr id="28" name="Picture 38" descr="cisco-we-logo_rgb-ko.png"/>
            <p:cNvPicPr>
              <a:picLocks noChangeAspect="1"/>
            </p:cNvPicPr>
            <p:nvPr userDrawn="1"/>
          </p:nvPicPr>
          <p:blipFill>
            <a:blip r:embed="rId4" cstate="print"/>
            <a:srcRect r="36905"/>
            <a:stretch>
              <a:fillRect/>
            </a:stretch>
          </p:blipFill>
          <p:spPr bwMode="invGray">
            <a:xfrm>
              <a:off x="7105650" y="3006725"/>
              <a:ext cx="1009650" cy="59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8" descr="cisco-we-logo_rgb-ko.png"/>
            <p:cNvPicPr>
              <a:picLocks noChangeAspect="1"/>
            </p:cNvPicPr>
            <p:nvPr userDrawn="1"/>
          </p:nvPicPr>
          <p:blipFill>
            <a:blip r:embed="rId5" cstate="print"/>
            <a:srcRect l="62698" t="34853"/>
            <a:stretch>
              <a:fillRect/>
            </a:stretch>
          </p:blipFill>
          <p:spPr bwMode="invGray">
            <a:xfrm>
              <a:off x="8108950" y="3213100"/>
              <a:ext cx="596900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4 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rrowheads="1"/>
          </p:cNvPicPr>
          <p:nvPr userDrawn="1"/>
        </p:nvPicPr>
        <p:blipFill>
          <a:blip r:embed="rId2" cstate="print"/>
          <a:srcRect r="41682"/>
          <a:stretch>
            <a:fillRect/>
          </a:stretch>
        </p:blipFill>
        <p:spPr bwMode="auto">
          <a:xfrm>
            <a:off x="-9525" y="2063750"/>
            <a:ext cx="53578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itle_4_Vertical_industry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40096" y="283"/>
            <a:ext cx="3803589" cy="6857433"/>
          </a:xfrm>
          <a:prstGeom prst="rect">
            <a:avLst/>
          </a:prstGeom>
        </p:spPr>
      </p:pic>
      <p:grpSp>
        <p:nvGrpSpPr>
          <p:cNvPr id="4" name="Group 27"/>
          <p:cNvGrpSpPr/>
          <p:nvPr userDrawn="1"/>
        </p:nvGrpSpPr>
        <p:grpSpPr>
          <a:xfrm>
            <a:off x="5340097" y="2070100"/>
            <a:ext cx="3803903" cy="2377440"/>
            <a:chOff x="5340097" y="2070100"/>
            <a:chExt cx="3803903" cy="2377440"/>
          </a:xfrm>
        </p:grpSpPr>
        <p:sp>
          <p:nvSpPr>
            <p:cNvPr id="30" name="Rectangle 29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67000"/>
                  </a:schemeClr>
                </a:gs>
                <a:gs pos="100000">
                  <a:srgbClr val="082E43"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rgbClr val="082E43">
                    <a:alpha val="55000"/>
                  </a:srgbClr>
                </a:gs>
                <a:gs pos="100000">
                  <a:srgbClr val="000A16">
                    <a:alpha val="55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4"/>
            <a:ext cx="4454526" cy="12801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538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2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20pt bold</a:t>
            </a:r>
          </a:p>
          <a:p>
            <a:r>
              <a:rPr lang="en-US" dirty="0" smtClean="0"/>
              <a:t>Presenter Title 20pt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7114032" y="3648456"/>
            <a:ext cx="1600200" cy="592138"/>
            <a:chOff x="7105650" y="3006725"/>
            <a:chExt cx="1600200" cy="592138"/>
          </a:xfrm>
        </p:grpSpPr>
        <p:pic>
          <p:nvPicPr>
            <p:cNvPr id="28" name="Picture 38" descr="cisco-we-logo_rgb-ko.png"/>
            <p:cNvPicPr>
              <a:picLocks noChangeAspect="1"/>
            </p:cNvPicPr>
            <p:nvPr userDrawn="1"/>
          </p:nvPicPr>
          <p:blipFill>
            <a:blip r:embed="rId4" cstate="print"/>
            <a:srcRect r="36905"/>
            <a:stretch>
              <a:fillRect/>
            </a:stretch>
          </p:blipFill>
          <p:spPr bwMode="invGray">
            <a:xfrm>
              <a:off x="7105650" y="3006725"/>
              <a:ext cx="1009650" cy="59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8" descr="cisco-we-logo_rgb-ko.png"/>
            <p:cNvPicPr>
              <a:picLocks noChangeAspect="1"/>
            </p:cNvPicPr>
            <p:nvPr userDrawn="1"/>
          </p:nvPicPr>
          <p:blipFill>
            <a:blip r:embed="rId5" cstate="print"/>
            <a:srcRect l="62698" t="34853"/>
            <a:stretch>
              <a:fillRect/>
            </a:stretch>
          </p:blipFill>
          <p:spPr bwMode="invGray">
            <a:xfrm>
              <a:off x="8108950" y="3213100"/>
              <a:ext cx="596900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4" descr="Title_5b_Vertical_generic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350" y="4443413"/>
            <a:ext cx="38036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5" descr="Title_5a_Vertical_generic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-9525"/>
            <a:ext cx="380365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rrowheads="1"/>
          </p:cNvPicPr>
          <p:nvPr userDrawn="1"/>
        </p:nvPicPr>
        <p:blipFill>
          <a:blip r:embed="rId4" cstate="print"/>
          <a:srcRect r="41682"/>
          <a:stretch>
            <a:fillRect/>
          </a:stretch>
        </p:blipFill>
        <p:spPr bwMode="auto">
          <a:xfrm>
            <a:off x="-9525" y="2063750"/>
            <a:ext cx="53578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 userDrawn="1"/>
        </p:nvGrpSpPr>
        <p:grpSpPr>
          <a:xfrm>
            <a:off x="5340097" y="2070100"/>
            <a:ext cx="3803903" cy="2377440"/>
            <a:chOff x="5340097" y="2070100"/>
            <a:chExt cx="3803903" cy="2377440"/>
          </a:xfrm>
        </p:grpSpPr>
        <p:sp>
          <p:nvSpPr>
            <p:cNvPr id="34" name="Rectangle 33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67000"/>
                  </a:schemeClr>
                </a:gs>
                <a:gs pos="100000">
                  <a:srgbClr val="082E43"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rgbClr val="082E43">
                    <a:alpha val="55000"/>
                  </a:srgbClr>
                </a:gs>
                <a:gs pos="100000">
                  <a:srgbClr val="000A16">
                    <a:alpha val="55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4"/>
            <a:ext cx="4454526" cy="12801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538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2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20pt bold</a:t>
            </a:r>
          </a:p>
          <a:p>
            <a:r>
              <a:rPr lang="en-US" dirty="0" smtClean="0"/>
              <a:t>Presenter Title 20pt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114032" y="3648456"/>
            <a:ext cx="1600200" cy="592138"/>
            <a:chOff x="7105650" y="3006725"/>
            <a:chExt cx="1600200" cy="592138"/>
          </a:xfrm>
        </p:grpSpPr>
        <p:pic>
          <p:nvPicPr>
            <p:cNvPr id="31" name="Picture 38" descr="cisco-we-logo_rgb-ko.png"/>
            <p:cNvPicPr>
              <a:picLocks noChangeAspect="1"/>
            </p:cNvPicPr>
            <p:nvPr userDrawn="1"/>
          </p:nvPicPr>
          <p:blipFill>
            <a:blip r:embed="rId5" cstate="print"/>
            <a:srcRect r="36905"/>
            <a:stretch>
              <a:fillRect/>
            </a:stretch>
          </p:blipFill>
          <p:spPr bwMode="invGray">
            <a:xfrm>
              <a:off x="7105650" y="3006725"/>
              <a:ext cx="1009650" cy="59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8" descr="cisco-we-logo_rgb-ko.png"/>
            <p:cNvPicPr>
              <a:picLocks noChangeAspect="1"/>
            </p:cNvPicPr>
            <p:nvPr userDrawn="1"/>
          </p:nvPicPr>
          <p:blipFill>
            <a:blip r:embed="rId6" cstate="print"/>
            <a:srcRect l="62698" t="34853"/>
            <a:stretch>
              <a:fillRect/>
            </a:stretch>
          </p:blipFill>
          <p:spPr bwMode="invGray">
            <a:xfrm>
              <a:off x="8108950" y="3213100"/>
              <a:ext cx="596900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3751" y="1186542"/>
            <a:ext cx="743584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0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93750" y="6372423"/>
            <a:ext cx="7461250" cy="307777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42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hidden">
          <a:xfrm>
            <a:off x="0" y="3589338"/>
            <a:ext cx="9144000" cy="3276600"/>
          </a:xfrm>
          <a:prstGeom prst="rect">
            <a:avLst/>
          </a:prstGeom>
          <a:gradFill rotWithShape="1">
            <a:gsLst>
              <a:gs pos="0">
                <a:srgbClr val="C0C0C4">
                  <a:gamma/>
                  <a:shade val="46275"/>
                  <a:invGamma/>
                  <a:alpha val="0"/>
                </a:srgbClr>
              </a:gs>
              <a:gs pos="100000">
                <a:srgbClr val="C0C0C4">
                  <a:alpha val="89999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3751" y="1186542"/>
            <a:ext cx="743584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0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hidden">
          <a:xfrm>
            <a:off x="0" y="3589338"/>
            <a:ext cx="9144000" cy="32766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E8E95">
                  <a:alpha val="5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93750" y="6372423"/>
            <a:ext cx="7461250" cy="307777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27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hidden">
          <a:xfrm>
            <a:off x="0" y="3360738"/>
            <a:ext cx="9144000" cy="3497262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183B7">
                  <a:alpha val="5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3751" y="1186542"/>
            <a:ext cx="743584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0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93750" y="6372423"/>
            <a:ext cx="7461250" cy="307777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93750" y="1600200"/>
            <a:ext cx="3549649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9951" y="1600200"/>
            <a:ext cx="3549649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93751" y="1186542"/>
            <a:ext cx="743584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0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93750" y="6372423"/>
            <a:ext cx="7461250" cy="307777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 Slide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ChangeArrowheads="1"/>
          </p:cNvSpPr>
          <p:nvPr/>
        </p:nvSpPr>
        <p:spPr bwMode="hidden">
          <a:xfrm>
            <a:off x="0" y="3962400"/>
            <a:ext cx="9144000" cy="1200150"/>
          </a:xfrm>
          <a:prstGeom prst="rect">
            <a:avLst/>
          </a:prstGeom>
          <a:gradFill rotWithShape="1">
            <a:gsLst>
              <a:gs pos="0">
                <a:srgbClr val="8E8E95">
                  <a:alpha val="50000"/>
                </a:srgbClr>
              </a:gs>
              <a:gs pos="100000">
                <a:srgbClr val="8E8E95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hidden">
          <a:xfrm>
            <a:off x="0" y="3943350"/>
            <a:ext cx="9144000" cy="1219200"/>
          </a:xfrm>
          <a:prstGeom prst="rect">
            <a:avLst/>
          </a:prstGeom>
          <a:gradFill rotWithShape="1">
            <a:gsLst>
              <a:gs pos="0">
                <a:srgbClr val="8E8E95">
                  <a:alpha val="50000"/>
                </a:srgbClr>
              </a:gs>
              <a:gs pos="100000">
                <a:srgbClr val="8E8E95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1858" y="1618487"/>
            <a:ext cx="9181171" cy="23677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5483225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874" y="4114800"/>
            <a:ext cx="8112125" cy="102235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-45720" y="1618488"/>
            <a:ext cx="9235440" cy="2359152"/>
          </a:xfrm>
          <a:solidFill>
            <a:schemeClr val="tx2"/>
          </a:solidFill>
          <a:ln w="19050">
            <a:solidFill>
              <a:srgbClr val="C0C0C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66700" y="1142999"/>
            <a:ext cx="8623300" cy="5455921"/>
          </a:xfrm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54400" y="1600200"/>
            <a:ext cx="4775200" cy="4648200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3048000" cy="571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048000" y="1143000"/>
            <a:ext cx="3048000" cy="5718174"/>
          </a:xfrm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6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3751" y="1600200"/>
            <a:ext cx="4540249" cy="452596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3751" y="1186542"/>
            <a:ext cx="454024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143000"/>
            <a:ext cx="3048000" cy="5715000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19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3751" y="3512457"/>
            <a:ext cx="7464878" cy="2735942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9144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044371"/>
            <a:ext cx="9144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4953000"/>
            <a:ext cx="9144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4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93751" y="1600201"/>
            <a:ext cx="7461249" cy="2882899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30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alf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3751" y="4495799"/>
            <a:ext cx="7464878" cy="1752599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9144000" cy="28575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Half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3751" y="1600200"/>
            <a:ext cx="3016249" cy="452596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3751" y="1186542"/>
            <a:ext cx="302894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143000"/>
            <a:ext cx="4572000" cy="5715000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19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2081213"/>
            <a:ext cx="5371624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5"/>
            <a:ext cx="4454526" cy="3714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5362099" y="0"/>
            <a:ext cx="37819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5349240" y="0"/>
            <a:ext cx="3794760" cy="6858000"/>
          </a:xfrm>
          <a:solidFill>
            <a:schemeClr val="bg2">
              <a:lumMod val="75000"/>
              <a:alpha val="4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1146175"/>
            <a:ext cx="9156700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 userDrawn="1"/>
        </p:nvSpPr>
        <p:spPr>
          <a:xfrm>
            <a:off x="5354479" y="1146175"/>
            <a:ext cx="3781901" cy="47736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5352415" y="1153668"/>
            <a:ext cx="3794760" cy="4764024"/>
          </a:xfrm>
          <a:solidFill>
            <a:schemeClr val="bg2">
              <a:lumMod val="65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white"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2" rIns="73025" bIns="36512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85799" y="2000249"/>
            <a:ext cx="4003431" cy="2486025"/>
          </a:xfrm>
        </p:spPr>
        <p:txBody>
          <a:bodyPr>
            <a:noAutofit/>
          </a:bodyPr>
          <a:lstStyle>
            <a:lvl1pPr marL="114300" indent="-118872" algn="l" defTabSz="814388" eaLnBrk="1" hangingPunct="1">
              <a:lnSpc>
                <a:spcPct val="95000"/>
              </a:lnSpc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“Quote slide option one has text that is left aligned, set in Arial Regular with a point size of 22 points. The maximum quote length should not be more than seven lines of text per quote.”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01080" y="5149174"/>
            <a:ext cx="3770920" cy="560153"/>
          </a:xfrm>
        </p:spPr>
        <p:txBody>
          <a:bodyPr wrap="square" anchor="ctr" anchorCtr="0">
            <a:spAutoFit/>
          </a:bodyPr>
          <a:lstStyle>
            <a:lvl1pPr marL="0" indent="0" algn="l" defTabSz="814388">
              <a:spcBef>
                <a:spcPct val="3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Source Name</a:t>
            </a:r>
            <a:br>
              <a:rPr lang="en-US" dirty="0" smtClean="0"/>
            </a:br>
            <a:r>
              <a:rPr lang="en-US" dirty="0" smtClean="0"/>
              <a:t>Company XYZ</a:t>
            </a:r>
            <a:endParaRPr lang="en-US" dirty="0"/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white">
          <a:xfrm>
            <a:off x="5343525" y="1028700"/>
            <a:ext cx="0" cy="5219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2124" tIns="41061" rIns="82124" bIns="41061" anchor="ctr"/>
          <a:lstStyle/>
          <a:p>
            <a:endParaRPr lang="en-US"/>
          </a:p>
        </p:txBody>
      </p:sp>
      <p:sp>
        <p:nvSpPr>
          <p:cNvPr id="45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46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 bwMode="hidden">
          <a:xfrm flipV="1">
            <a:off x="0" y="5910262"/>
            <a:ext cx="9144000" cy="581025"/>
          </a:xfrm>
          <a:prstGeom prst="rect">
            <a:avLst/>
          </a:prstGeom>
          <a:gradFill rotWithShape="1">
            <a:gsLst>
              <a:gs pos="0">
                <a:srgbClr val="0183B7">
                  <a:gamma/>
                  <a:tint val="0"/>
                  <a:invGamma/>
                  <a:alpha val="0"/>
                </a:srgbClr>
              </a:gs>
              <a:gs pos="100000">
                <a:srgbClr val="0183B7">
                  <a:alpha val="5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/>
          <a:lstStyle/>
          <a:p>
            <a:endParaRPr lang="en-US"/>
          </a:p>
        </p:txBody>
      </p:sp>
      <p:sp>
        <p:nvSpPr>
          <p:cNvPr id="19" name="Rectangle 46"/>
          <p:cNvSpPr>
            <a:spLocks noChangeArrowheads="1"/>
          </p:cNvSpPr>
          <p:nvPr/>
        </p:nvSpPr>
        <p:spPr bwMode="hidden">
          <a:xfrm>
            <a:off x="0" y="3424238"/>
            <a:ext cx="9144000" cy="581025"/>
          </a:xfrm>
          <a:prstGeom prst="rect">
            <a:avLst/>
          </a:prstGeom>
          <a:gradFill rotWithShape="1">
            <a:gsLst>
              <a:gs pos="0">
                <a:srgbClr val="0183B7">
                  <a:gamma/>
                  <a:tint val="0"/>
                  <a:invGamma/>
                  <a:alpha val="0"/>
                </a:srgbClr>
              </a:gs>
              <a:gs pos="100000">
                <a:srgbClr val="0183B7">
                  <a:alpha val="5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4007105"/>
            <a:ext cx="9144001" cy="19201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white"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2" rIns="73025" bIns="36512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0" hasCustomPrompt="1"/>
          </p:nvPr>
        </p:nvSpPr>
        <p:spPr>
          <a:xfrm>
            <a:off x="687388" y="1038225"/>
            <a:ext cx="7366000" cy="1441451"/>
          </a:xfrm>
        </p:spPr>
        <p:txBody>
          <a:bodyPr>
            <a:noAutofit/>
          </a:bodyPr>
          <a:lstStyle>
            <a:lvl1pPr marL="114300" indent="-118872" algn="l" defTabSz="814388" eaLnBrk="1" hangingPunct="1">
              <a:lnSpc>
                <a:spcPct val="95000"/>
              </a:lnSpc>
              <a:buNone/>
              <a:defRPr sz="2200">
                <a:solidFill>
                  <a:srgbClr val="0183B7"/>
                </a:solidFill>
              </a:defRPr>
            </a:lvl1pPr>
          </a:lstStyle>
          <a:p>
            <a:pPr lvl="0"/>
            <a:r>
              <a:rPr lang="en-US" dirty="0" smtClean="0"/>
              <a:t>“Quote slide option two has text that is left aligned, set in Arial Regular with a point size of 22 points. The maximum quote length should not be more than four lines of text per quote.”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2773965"/>
            <a:ext cx="7275512" cy="647700"/>
          </a:xfrm>
        </p:spPr>
        <p:txBody>
          <a:bodyPr anchor="ctr" anchorCtr="0">
            <a:normAutofit/>
          </a:bodyPr>
          <a:lstStyle>
            <a:lvl1pPr marL="0" indent="0" algn="l" defTabSz="814388">
              <a:spcBef>
                <a:spcPct val="3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 sz="1600" b="0">
                <a:solidFill>
                  <a:srgbClr val="0183B7"/>
                </a:solidFill>
              </a:defRPr>
            </a:lvl1pPr>
          </a:lstStyle>
          <a:p>
            <a:pPr lvl="0"/>
            <a:r>
              <a:rPr lang="en-US" dirty="0" smtClean="0"/>
              <a:t>Source Name</a:t>
            </a:r>
            <a:br>
              <a:rPr lang="en-US" dirty="0" smtClean="0"/>
            </a:br>
            <a:r>
              <a:rPr lang="en-US" dirty="0" smtClean="0"/>
              <a:t>Company XYZ</a:t>
            </a:r>
            <a:endParaRPr lang="en-US" dirty="0"/>
          </a:p>
        </p:txBody>
      </p:sp>
      <p:sp>
        <p:nvSpPr>
          <p:cNvPr id="51" name="Rectangle 7"/>
          <p:cNvSpPr>
            <a:spLocks noChangeArrowheads="1"/>
          </p:cNvSpPr>
          <p:nvPr userDrawn="1"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52" name="Rectangle 7"/>
          <p:cNvSpPr>
            <a:spLocks noChangeArrowheads="1"/>
          </p:cNvSpPr>
          <p:nvPr userDrawn="1"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5" name="Picture Placeholder 43"/>
          <p:cNvSpPr>
            <a:spLocks noGrp="1"/>
          </p:cNvSpPr>
          <p:nvPr>
            <p:ph type="pic" sz="quarter" idx="14" hasCustomPrompt="1"/>
          </p:nvPr>
        </p:nvSpPr>
        <p:spPr>
          <a:xfrm>
            <a:off x="-57150" y="4007104"/>
            <a:ext cx="3108960" cy="1911096"/>
          </a:xfrm>
          <a:solidFill>
            <a:schemeClr val="bg2">
              <a:lumMod val="50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16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3054096" y="4007104"/>
            <a:ext cx="6126480" cy="1911096"/>
          </a:xfrm>
          <a:solidFill>
            <a:schemeClr val="bg2">
              <a:lumMod val="65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white">
          <a:xfrm>
            <a:off x="0" y="0"/>
            <a:ext cx="9144000" cy="2381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87563"/>
            <a:ext cx="5456663" cy="2395537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 userDrawn="1"/>
        </p:nvSpPr>
        <p:spPr>
          <a:xfrm>
            <a:off x="5343525" y="4483100"/>
            <a:ext cx="3800476" cy="237489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343525" y="-1"/>
            <a:ext cx="3800476" cy="208756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343525" y="2095500"/>
            <a:ext cx="3800476" cy="2387599"/>
          </a:xfrm>
          <a:prstGeom prst="rect">
            <a:avLst/>
          </a:prstGeom>
          <a:solidFill>
            <a:schemeClr val="bg2">
              <a:lumMod val="65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ltGray">
          <a:xfrm>
            <a:off x="5334000" y="0"/>
            <a:ext cx="0" cy="68580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19138" y="2487613"/>
            <a:ext cx="3865562" cy="1512887"/>
          </a:xfrm>
        </p:spPr>
        <p:txBody>
          <a:bodyPr>
            <a:noAutofit/>
          </a:bodyPr>
          <a:lstStyle>
            <a:lvl1pPr marL="114300" indent="-118872" algn="l" defTabSz="814388" eaLnBrk="1" hangingPunct="1">
              <a:lnSpc>
                <a:spcPct val="95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“Quote slide option three has text that is left aligned, set in Arial Regular with a point size of 18 points. Use no more than five lines of text per quote.”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4881563"/>
            <a:ext cx="3789362" cy="554266"/>
          </a:xfrm>
        </p:spPr>
        <p:txBody>
          <a:bodyPr anchor="ctr" anchorCtr="0">
            <a:normAutofit/>
          </a:bodyPr>
          <a:lstStyle>
            <a:lvl1pPr marL="0" indent="0" algn="l" defTabSz="814388">
              <a:spcBef>
                <a:spcPct val="3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 sz="1600" b="0">
                <a:solidFill>
                  <a:srgbClr val="0183B7"/>
                </a:solidFill>
              </a:defRPr>
            </a:lvl1pPr>
          </a:lstStyle>
          <a:p>
            <a:pPr lvl="0"/>
            <a:r>
              <a:rPr lang="en-US" dirty="0" smtClean="0"/>
              <a:t>Source Name</a:t>
            </a:r>
            <a:br>
              <a:rPr lang="en-US" dirty="0" smtClean="0"/>
            </a:br>
            <a:r>
              <a:rPr lang="en-US" dirty="0" smtClean="0"/>
              <a:t>Company XYZ</a:t>
            </a:r>
            <a:endParaRPr lang="en-US" dirty="0"/>
          </a:p>
        </p:txBody>
      </p:sp>
      <p:sp>
        <p:nvSpPr>
          <p:cNvPr id="52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5" name="Picture Placeholder 43"/>
          <p:cNvSpPr>
            <a:spLocks noGrp="1"/>
          </p:cNvSpPr>
          <p:nvPr>
            <p:ph type="pic" sz="quarter" idx="14" hasCustomPrompt="1"/>
          </p:nvPr>
        </p:nvSpPr>
        <p:spPr>
          <a:xfrm>
            <a:off x="5343525" y="4368800"/>
            <a:ext cx="3800475" cy="2489200"/>
          </a:xfrm>
          <a:solidFill>
            <a:schemeClr val="bg2">
              <a:lumMod val="50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19" name="Picture Placeholder 43"/>
          <p:cNvSpPr>
            <a:spLocks noGrp="1"/>
          </p:cNvSpPr>
          <p:nvPr>
            <p:ph type="pic" sz="quarter" idx="13" hasCustomPrompt="1"/>
          </p:nvPr>
        </p:nvSpPr>
        <p:spPr>
          <a:xfrm>
            <a:off x="5343525" y="-1"/>
            <a:ext cx="3800475" cy="2095501"/>
          </a:xfrm>
          <a:solidFill>
            <a:schemeClr val="bg2">
              <a:lumMod val="50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20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5343525" y="2095500"/>
            <a:ext cx="3800475" cy="2374900"/>
          </a:xfrm>
          <a:solidFill>
            <a:schemeClr val="bg2">
              <a:lumMod val="65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2081213"/>
            <a:ext cx="915670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>
            <a:spLocks noChangeArrowheads="1"/>
          </p:cNvSpPr>
          <p:nvPr/>
        </p:nvSpPr>
        <p:spPr bwMode="white">
          <a:xfrm>
            <a:off x="0" y="0"/>
            <a:ext cx="9144000" cy="2381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77192" y="2487613"/>
            <a:ext cx="7585963" cy="1512887"/>
          </a:xfrm>
        </p:spPr>
        <p:txBody>
          <a:bodyPr>
            <a:noAutofit/>
          </a:bodyPr>
          <a:lstStyle>
            <a:lvl1pPr marL="114300" indent="-118872" algn="l" defTabSz="814388" eaLnBrk="1" hangingPunct="1">
              <a:lnSpc>
                <a:spcPct val="95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“Quote slide option four has text that is left aligned, set in Arial Regular with a point size of 24 points. </a:t>
            </a:r>
            <a:r>
              <a:rPr lang="en-US" dirty="0" smtClean="0">
                <a:solidFill>
                  <a:srgbClr val="FFFFFF"/>
                </a:solidFill>
              </a:rPr>
              <a:t>The maximum quote length should not be more than four lines of text per quote</a:t>
            </a:r>
            <a:r>
              <a:rPr lang="en-US" dirty="0" smtClean="0"/>
              <a:t>.”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 hasCustomPrompt="1"/>
          </p:nvPr>
        </p:nvSpPr>
        <p:spPr>
          <a:xfrm>
            <a:off x="801687" y="4881563"/>
            <a:ext cx="7461467" cy="554266"/>
          </a:xfrm>
        </p:spPr>
        <p:txBody>
          <a:bodyPr anchor="ctr" anchorCtr="0">
            <a:normAutofit/>
          </a:bodyPr>
          <a:lstStyle>
            <a:lvl1pPr marL="0" indent="0" algn="l" defTabSz="814388">
              <a:spcBef>
                <a:spcPct val="30000"/>
              </a:spcBef>
              <a:buClr>
                <a:schemeClr val="tx2"/>
              </a:buClr>
              <a:buSzPct val="100000"/>
              <a:buFont typeface="Wingdings" pitchFamily="2" charset="2"/>
              <a:buNone/>
              <a:defRPr sz="1600" b="0">
                <a:solidFill>
                  <a:srgbClr val="0183B7"/>
                </a:solidFill>
              </a:defRPr>
            </a:lvl1pPr>
          </a:lstStyle>
          <a:p>
            <a:pPr lvl="0"/>
            <a:r>
              <a:rPr lang="en-US" dirty="0" smtClean="0"/>
              <a:t>Source Name</a:t>
            </a:r>
            <a:br>
              <a:rPr lang="en-US" dirty="0" smtClean="0"/>
            </a:br>
            <a:r>
              <a:rPr lang="en-US" dirty="0" smtClean="0"/>
              <a:t>Company XYZ</a:t>
            </a:r>
            <a:endParaRPr lang="en-US" dirty="0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 userDrawn="1"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793751" y="1625147"/>
            <a:ext cx="7464878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93750" y="6372423"/>
            <a:ext cx="7461250" cy="307777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798286" y="1625373"/>
            <a:ext cx="7474857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793751" y="304800"/>
            <a:ext cx="7435849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93750" y="6372423"/>
            <a:ext cx="7461250" cy="307777"/>
          </a:xfrm>
        </p:spPr>
        <p:txBody>
          <a:bodyPr wrap="square" anchor="b" anchorCtr="0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400"/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00263"/>
            <a:ext cx="548640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 userDrawn="1"/>
        </p:nvSpPr>
        <p:spPr>
          <a:xfrm>
            <a:off x="5362099" y="0"/>
            <a:ext cx="37819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86765" y="2774950"/>
            <a:ext cx="3792855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Segue Text Here</a:t>
            </a:r>
            <a:endParaRPr lang="en-US" dirty="0"/>
          </a:p>
        </p:txBody>
      </p:sp>
      <p:sp>
        <p:nvSpPr>
          <p:cNvPr id="8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5349240" y="0"/>
            <a:ext cx="3794760" cy="6858000"/>
          </a:xfr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00263"/>
            <a:ext cx="548640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362099" y="0"/>
            <a:ext cx="37819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86765" y="2774950"/>
            <a:ext cx="3792855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Segue Text Here</a:t>
            </a:r>
            <a:endParaRPr lang="en-US" dirty="0"/>
          </a:p>
        </p:txBody>
      </p:sp>
      <p:sp>
        <p:nvSpPr>
          <p:cNvPr id="32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1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5349240" y="0"/>
            <a:ext cx="3794760" cy="6858000"/>
          </a:xfrm>
          <a:solidFill>
            <a:schemeClr val="bg2">
              <a:lumMod val="75000"/>
            </a:schemeClr>
          </a:solidFill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2090738"/>
            <a:ext cx="5486400" cy="2389187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343525" y="-1"/>
            <a:ext cx="3800476" cy="227647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43"/>
          <p:cNvSpPr>
            <a:spLocks noGrp="1"/>
          </p:cNvSpPr>
          <p:nvPr>
            <p:ph type="pic" sz="quarter" idx="13" hasCustomPrompt="1"/>
          </p:nvPr>
        </p:nvSpPr>
        <p:spPr>
          <a:xfrm>
            <a:off x="5343525" y="-1"/>
            <a:ext cx="3800475" cy="2095501"/>
          </a:xfrm>
          <a:solidFill>
            <a:schemeClr val="bg2">
              <a:lumMod val="50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343525" y="4483100"/>
            <a:ext cx="3800476" cy="237489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343525" y="2095500"/>
            <a:ext cx="3800476" cy="2387599"/>
          </a:xfrm>
          <a:prstGeom prst="rect">
            <a:avLst/>
          </a:prstGeom>
          <a:solidFill>
            <a:schemeClr val="bg2">
              <a:lumMod val="65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86765" y="2774950"/>
            <a:ext cx="3792855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Segue Text Here</a:t>
            </a:r>
            <a:endParaRPr lang="en-US" dirty="0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8" name="Picture Placeholder 43"/>
          <p:cNvSpPr>
            <a:spLocks noGrp="1"/>
          </p:cNvSpPr>
          <p:nvPr>
            <p:ph type="pic" sz="quarter" idx="14" hasCustomPrompt="1"/>
          </p:nvPr>
        </p:nvSpPr>
        <p:spPr>
          <a:xfrm>
            <a:off x="5343525" y="4368800"/>
            <a:ext cx="3800475" cy="2489200"/>
          </a:xfrm>
          <a:solidFill>
            <a:schemeClr val="bg2">
              <a:lumMod val="50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20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5343525" y="2095500"/>
            <a:ext cx="3800475" cy="2374900"/>
          </a:xfrm>
          <a:solidFill>
            <a:schemeClr val="bg2">
              <a:lumMod val="65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58" y="1648223"/>
            <a:ext cx="9181171" cy="23677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-37171" y="1647063"/>
            <a:ext cx="9235440" cy="2359152"/>
          </a:xfrm>
          <a:solidFill>
            <a:schemeClr val="bg2">
              <a:lumMod val="65000"/>
            </a:schemeClr>
          </a:solidFill>
          <a:ln w="19050">
            <a:solidFill>
              <a:srgbClr val="C0C0C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774699" y="4298950"/>
            <a:ext cx="5330825" cy="1022350"/>
          </a:xfrm>
        </p:spPr>
        <p:txBody>
          <a:bodyPr anchor="ctr" anchorCtr="0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Segue Text Here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5349240" y="-1"/>
            <a:ext cx="3794760" cy="6858000"/>
          </a:xfrm>
          <a:solidFill>
            <a:schemeClr val="bg2">
              <a:lumMod val="75000"/>
              <a:alpha val="46000"/>
            </a:schemeClr>
          </a:solidFill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45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5367528" y="0"/>
            <a:ext cx="377647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2081213"/>
            <a:ext cx="5371625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5"/>
            <a:ext cx="4454526" cy="3714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black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black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black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black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black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black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black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black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black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black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black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black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49" name="Rectangle 10"/>
          <p:cNvSpPr>
            <a:spLocks noChangeArrowheads="1"/>
          </p:cNvSpPr>
          <p:nvPr/>
        </p:nvSpPr>
        <p:spPr bwMode="white">
          <a:xfrm>
            <a:off x="5303838" y="-1"/>
            <a:ext cx="3840162" cy="2081213"/>
          </a:xfrm>
          <a:prstGeom prst="rect">
            <a:avLst/>
          </a:prstGeom>
          <a:solidFill>
            <a:schemeClr val="bg1">
              <a:alpha val="3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2" rIns="73025" bIns="36512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 bwMode="white">
          <a:xfrm>
            <a:off x="5310188" y="4476750"/>
            <a:ext cx="3833812" cy="2381250"/>
          </a:xfrm>
          <a:prstGeom prst="rect">
            <a:avLst/>
          </a:prstGeom>
          <a:solidFill>
            <a:schemeClr val="bg1">
              <a:alpha val="3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73025" tIns="36512" rIns="73025" bIns="36512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ChangeArrowheads="1"/>
          </p:cNvSpPr>
          <p:nvPr/>
        </p:nvSpPr>
        <p:spPr bwMode="hidden">
          <a:xfrm>
            <a:off x="0" y="3992880"/>
            <a:ext cx="9144000" cy="1184910"/>
          </a:xfrm>
          <a:prstGeom prst="rect">
            <a:avLst/>
          </a:prstGeom>
          <a:gradFill rotWithShape="1">
            <a:gsLst>
              <a:gs pos="0">
                <a:srgbClr val="8E8E95">
                  <a:alpha val="49804"/>
                </a:srgbClr>
              </a:gs>
              <a:gs pos="100000">
                <a:srgbClr val="8E8E95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858" y="1645920"/>
            <a:ext cx="9181171" cy="23677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774700" y="4298950"/>
            <a:ext cx="5321300" cy="1022350"/>
          </a:xfrm>
        </p:spPr>
        <p:txBody>
          <a:bodyPr anchor="ctr" anchorCtr="0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Segue Text Here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0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-37171" y="1647063"/>
            <a:ext cx="9235440" cy="2359152"/>
          </a:xfrm>
          <a:solidFill>
            <a:schemeClr val="bg2">
              <a:lumMod val="65000"/>
            </a:schemeClr>
          </a:solidFill>
          <a:ln w="19050">
            <a:solidFill>
              <a:srgbClr val="C0C0C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white"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isco_Logo_rgb_large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black">
          <a:xfrm>
            <a:off x="2803525" y="2420938"/>
            <a:ext cx="3529013" cy="1857375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28662" y="571480"/>
            <a:ext cx="7358114" cy="42862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rgbClr val="637B89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</a:defRPr>
            </a:lvl1pPr>
          </a:lstStyle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37B89"/>
                </a:solidFill>
                <a:effectLst/>
                <a:uLnTx/>
                <a:uFillTx/>
                <a:latin typeface="DIN-Medium" pitchFamily="2" charset="0"/>
                <a:ea typeface="+mn-ea"/>
                <a:cs typeface="+mn-cs"/>
              </a:rPr>
              <a:t>Formatvorlage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637B8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3"/>
          </p:nvPr>
        </p:nvSpPr>
        <p:spPr>
          <a:xfrm>
            <a:off x="928662" y="2000241"/>
            <a:ext cx="7358114" cy="3929090"/>
          </a:xfrm>
          <a:prstGeom prst="rect">
            <a:avLst/>
          </a:prstGeom>
        </p:spPr>
        <p:txBody>
          <a:bodyPr/>
          <a:lstStyle>
            <a:lvl1pPr>
              <a:buClr>
                <a:srgbClr val="FF8C11"/>
              </a:buClr>
              <a:buSzPct val="100000"/>
              <a:buFont typeface="Wingdings" pitchFamily="2" charset="2"/>
              <a:buChar char="§"/>
              <a:defRPr sz="1600" b="0">
                <a:solidFill>
                  <a:srgbClr val="637B89"/>
                </a:solidFill>
                <a:latin typeface="DIN-Medium" pitchFamily="2" charset="0"/>
              </a:defRPr>
            </a:lvl1pPr>
            <a:lvl2pPr>
              <a:buClr>
                <a:srgbClr val="FF8C11"/>
              </a:buClr>
              <a:buFont typeface="Arial" pitchFamily="34" charset="0"/>
              <a:buChar char="•"/>
              <a:defRPr sz="1400">
                <a:solidFill>
                  <a:srgbClr val="637B89"/>
                </a:solidFill>
                <a:latin typeface="DIN-Medium" pitchFamily="2" charset="0"/>
              </a:defRPr>
            </a:lvl2pPr>
            <a:lvl3pPr>
              <a:buClr>
                <a:srgbClr val="FF8C11"/>
              </a:buClr>
              <a:buFont typeface="Symbol" pitchFamily="18" charset="2"/>
              <a:buChar char="-"/>
              <a:defRPr sz="1200">
                <a:solidFill>
                  <a:srgbClr val="637B89"/>
                </a:solidFill>
                <a:latin typeface="DIN-Medium" pitchFamily="2" charset="0"/>
              </a:defRPr>
            </a:lvl3pPr>
            <a:lvl4pPr>
              <a:defRPr sz="1000">
                <a:latin typeface="DIN-Medium" pitchFamily="2" charset="0"/>
              </a:defRPr>
            </a:lvl4pPr>
            <a:lvl5pPr>
              <a:defRPr sz="800">
                <a:latin typeface="DIN-Medium" pitchFamily="2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tic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2095500"/>
            <a:ext cx="5343525" cy="2374900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30" name="Rectangle 29"/>
          <p:cNvSpPr/>
          <p:nvPr userDrawn="1"/>
        </p:nvSpPr>
        <p:spPr>
          <a:xfrm>
            <a:off x="5340096" y="4370832"/>
            <a:ext cx="3803904" cy="248716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5340096" y="2092960"/>
            <a:ext cx="3803904" cy="2377440"/>
          </a:xfrm>
          <a:prstGeom prst="rect">
            <a:avLst/>
          </a:prstGeom>
          <a:solidFill>
            <a:schemeClr val="bg2">
              <a:lumMod val="65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340096" y="0"/>
            <a:ext cx="3803904" cy="209397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Picture Placeholder 43"/>
          <p:cNvSpPr>
            <a:spLocks noGrp="1"/>
          </p:cNvSpPr>
          <p:nvPr>
            <p:ph type="pic" sz="quarter" idx="14" hasCustomPrompt="1"/>
          </p:nvPr>
        </p:nvSpPr>
        <p:spPr>
          <a:xfrm>
            <a:off x="5343525" y="4368800"/>
            <a:ext cx="3800475" cy="2489200"/>
          </a:xfrm>
          <a:solidFill>
            <a:schemeClr val="bg2">
              <a:lumMod val="50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5"/>
            <a:ext cx="4454526" cy="3714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6" name="Picture Placeholder 43"/>
          <p:cNvSpPr>
            <a:spLocks noGrp="1"/>
          </p:cNvSpPr>
          <p:nvPr>
            <p:ph type="pic" sz="quarter" idx="13" hasCustomPrompt="1"/>
          </p:nvPr>
        </p:nvSpPr>
        <p:spPr>
          <a:xfrm>
            <a:off x="5343525" y="-1"/>
            <a:ext cx="3800475" cy="2095501"/>
          </a:xfrm>
          <a:solidFill>
            <a:schemeClr val="bg2">
              <a:lumMod val="50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35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5343525" y="2095500"/>
            <a:ext cx="3800475" cy="2374900"/>
          </a:xfrm>
          <a:solidFill>
            <a:schemeClr val="bg2">
              <a:lumMod val="65000"/>
            </a:schemeClr>
          </a:solidFill>
          <a:ln w="19050"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5362098" y="0"/>
            <a:ext cx="378561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rrowheads="1"/>
          </p:cNvPicPr>
          <p:nvPr userDrawn="1"/>
        </p:nvPicPr>
        <p:blipFill>
          <a:blip r:embed="rId2" cstate="print"/>
          <a:srcRect r="41682"/>
          <a:stretch>
            <a:fillRect/>
          </a:stretch>
        </p:blipFill>
        <p:spPr bwMode="auto">
          <a:xfrm>
            <a:off x="-9525" y="2063750"/>
            <a:ext cx="53578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7"/>
          <p:cNvGrpSpPr/>
          <p:nvPr userDrawn="1"/>
        </p:nvGrpSpPr>
        <p:grpSpPr>
          <a:xfrm>
            <a:off x="5340097" y="2070100"/>
            <a:ext cx="3803903" cy="2377440"/>
            <a:chOff x="5340097" y="2070100"/>
            <a:chExt cx="3803903" cy="2377440"/>
          </a:xfrm>
        </p:grpSpPr>
        <p:sp>
          <p:nvSpPr>
            <p:cNvPr id="30" name="Rectangle 29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67000"/>
                  </a:schemeClr>
                </a:gs>
                <a:gs pos="100000">
                  <a:srgbClr val="082E43"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rgbClr val="082E43">
                    <a:alpha val="55000"/>
                  </a:srgbClr>
                </a:gs>
                <a:gs pos="100000">
                  <a:srgbClr val="000A16">
                    <a:alpha val="55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8" descr="cisco-we-logo_rgb-k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invGray">
          <a:xfrm>
            <a:off x="7112000" y="3648075"/>
            <a:ext cx="16002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4"/>
            <a:ext cx="4454526" cy="12801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538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2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20pt bold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8" name="Picture Placeholder 43"/>
          <p:cNvSpPr>
            <a:spLocks noGrp="1"/>
          </p:cNvSpPr>
          <p:nvPr>
            <p:ph type="pic" sz="quarter" idx="12" hasCustomPrompt="1"/>
          </p:nvPr>
        </p:nvSpPr>
        <p:spPr>
          <a:xfrm>
            <a:off x="5340096" y="0"/>
            <a:ext cx="3803904" cy="6858000"/>
          </a:xfrm>
          <a:solidFill>
            <a:schemeClr val="bg2">
              <a:lumMod val="75000"/>
              <a:alpha val="46000"/>
            </a:schemeClr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marL="237744" indent="-237744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4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rrowheads="1"/>
          </p:cNvPicPr>
          <p:nvPr userDrawn="1"/>
        </p:nvPicPr>
        <p:blipFill>
          <a:blip r:embed="rId2" cstate="print"/>
          <a:srcRect r="41682"/>
          <a:stretch>
            <a:fillRect/>
          </a:stretch>
        </p:blipFill>
        <p:spPr bwMode="auto">
          <a:xfrm>
            <a:off x="-9525" y="2063750"/>
            <a:ext cx="53578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 descr="Title_5_Vertical_generic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0"/>
            <a:ext cx="3803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 userDrawn="1"/>
        </p:nvGrpSpPr>
        <p:grpSpPr>
          <a:xfrm>
            <a:off x="5340097" y="2070100"/>
            <a:ext cx="3803903" cy="2377440"/>
            <a:chOff x="5340097" y="2070100"/>
            <a:chExt cx="3803903" cy="2377440"/>
          </a:xfrm>
        </p:grpSpPr>
        <p:sp>
          <p:nvSpPr>
            <p:cNvPr id="30" name="Rectangle 29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67000"/>
                  </a:schemeClr>
                </a:gs>
                <a:gs pos="100000">
                  <a:srgbClr val="082E43"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rgbClr val="082E43">
                    <a:alpha val="55000"/>
                  </a:srgbClr>
                </a:gs>
                <a:gs pos="100000">
                  <a:srgbClr val="000A16">
                    <a:alpha val="55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4"/>
            <a:ext cx="4454526" cy="128016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538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2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20pt bold</a:t>
            </a:r>
          </a:p>
          <a:p>
            <a:r>
              <a:rPr lang="en-US" dirty="0" smtClean="0"/>
              <a:t>Presenter Title 20pt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7114032" y="3648456"/>
            <a:ext cx="1600200" cy="592138"/>
            <a:chOff x="7105650" y="3006725"/>
            <a:chExt cx="1600200" cy="592138"/>
          </a:xfrm>
        </p:grpSpPr>
        <p:pic>
          <p:nvPicPr>
            <p:cNvPr id="35" name="Picture 38" descr="cisco-we-logo_rgb-ko.png"/>
            <p:cNvPicPr>
              <a:picLocks noChangeAspect="1"/>
            </p:cNvPicPr>
            <p:nvPr userDrawn="1"/>
          </p:nvPicPr>
          <p:blipFill>
            <a:blip r:embed="rId4" cstate="print"/>
            <a:srcRect r="36905"/>
            <a:stretch>
              <a:fillRect/>
            </a:stretch>
          </p:blipFill>
          <p:spPr bwMode="invGray">
            <a:xfrm>
              <a:off x="7105650" y="3006725"/>
              <a:ext cx="1009650" cy="59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8" descr="cisco-we-logo_rgb-ko.png"/>
            <p:cNvPicPr>
              <a:picLocks noChangeAspect="1"/>
            </p:cNvPicPr>
            <p:nvPr userDrawn="1"/>
          </p:nvPicPr>
          <p:blipFill>
            <a:blip r:embed="rId5" cstate="print"/>
            <a:srcRect l="62698" t="34853"/>
            <a:stretch>
              <a:fillRect/>
            </a:stretch>
          </p:blipFill>
          <p:spPr bwMode="invGray">
            <a:xfrm>
              <a:off x="8108950" y="3213100"/>
              <a:ext cx="596900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4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rrowheads="1"/>
          </p:cNvPicPr>
          <p:nvPr userDrawn="1"/>
        </p:nvPicPr>
        <p:blipFill>
          <a:blip r:embed="rId2" cstate="print"/>
          <a:srcRect r="41682"/>
          <a:stretch>
            <a:fillRect/>
          </a:stretch>
        </p:blipFill>
        <p:spPr bwMode="auto">
          <a:xfrm>
            <a:off x="-9525" y="2063750"/>
            <a:ext cx="53578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itle_4_Vertical_environmen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40096" y="283"/>
            <a:ext cx="3803589" cy="6857433"/>
          </a:xfrm>
          <a:prstGeom prst="rect">
            <a:avLst/>
          </a:prstGeom>
        </p:spPr>
      </p:pic>
      <p:grpSp>
        <p:nvGrpSpPr>
          <p:cNvPr id="4" name="Group 27"/>
          <p:cNvGrpSpPr/>
          <p:nvPr userDrawn="1"/>
        </p:nvGrpSpPr>
        <p:grpSpPr>
          <a:xfrm>
            <a:off x="5340097" y="2070100"/>
            <a:ext cx="3803903" cy="2377440"/>
            <a:chOff x="5340097" y="2070100"/>
            <a:chExt cx="3803903" cy="2377440"/>
          </a:xfrm>
        </p:grpSpPr>
        <p:sp>
          <p:nvSpPr>
            <p:cNvPr id="30" name="Rectangle 29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67000"/>
                  </a:schemeClr>
                </a:gs>
                <a:gs pos="100000">
                  <a:srgbClr val="082E43"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rgbClr val="082E43">
                    <a:alpha val="55000"/>
                  </a:srgbClr>
                </a:gs>
                <a:gs pos="100000">
                  <a:srgbClr val="000A16">
                    <a:alpha val="55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4"/>
            <a:ext cx="4454526" cy="12801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538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2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20pt bold</a:t>
            </a:r>
          </a:p>
          <a:p>
            <a:r>
              <a:rPr lang="en-US" dirty="0" smtClean="0"/>
              <a:t>Presenter Title 20pt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7114032" y="3648456"/>
            <a:ext cx="1600200" cy="592138"/>
            <a:chOff x="7105650" y="3006725"/>
            <a:chExt cx="1600200" cy="592138"/>
          </a:xfrm>
        </p:grpSpPr>
        <p:pic>
          <p:nvPicPr>
            <p:cNvPr id="28" name="Picture 38" descr="cisco-we-logo_rgb-ko.png"/>
            <p:cNvPicPr>
              <a:picLocks noChangeAspect="1"/>
            </p:cNvPicPr>
            <p:nvPr userDrawn="1"/>
          </p:nvPicPr>
          <p:blipFill>
            <a:blip r:embed="rId4" cstate="print"/>
            <a:srcRect r="36905"/>
            <a:stretch>
              <a:fillRect/>
            </a:stretch>
          </p:blipFill>
          <p:spPr bwMode="invGray">
            <a:xfrm>
              <a:off x="7105650" y="3006725"/>
              <a:ext cx="1009650" cy="59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8" descr="cisco-we-logo_rgb-ko.png"/>
            <p:cNvPicPr>
              <a:picLocks noChangeAspect="1"/>
            </p:cNvPicPr>
            <p:nvPr userDrawn="1"/>
          </p:nvPicPr>
          <p:blipFill>
            <a:blip r:embed="rId5" cstate="print"/>
            <a:srcRect l="62698" t="34853"/>
            <a:stretch>
              <a:fillRect/>
            </a:stretch>
          </p:blipFill>
          <p:spPr bwMode="invGray">
            <a:xfrm>
              <a:off x="8108950" y="3213100"/>
              <a:ext cx="596900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4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rrowheads="1"/>
          </p:cNvPicPr>
          <p:nvPr userDrawn="1"/>
        </p:nvPicPr>
        <p:blipFill>
          <a:blip r:embed="rId2" cstate="print"/>
          <a:srcRect r="41682"/>
          <a:stretch>
            <a:fillRect/>
          </a:stretch>
        </p:blipFill>
        <p:spPr bwMode="auto">
          <a:xfrm>
            <a:off x="-9525" y="2063750"/>
            <a:ext cx="53578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itle_4_Vertical_educatio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40096" y="283"/>
            <a:ext cx="3803589" cy="6857433"/>
          </a:xfrm>
          <a:prstGeom prst="rect">
            <a:avLst/>
          </a:prstGeom>
        </p:spPr>
      </p:pic>
      <p:grpSp>
        <p:nvGrpSpPr>
          <p:cNvPr id="4" name="Group 27"/>
          <p:cNvGrpSpPr/>
          <p:nvPr userDrawn="1"/>
        </p:nvGrpSpPr>
        <p:grpSpPr>
          <a:xfrm>
            <a:off x="5340097" y="2070100"/>
            <a:ext cx="3803903" cy="2377440"/>
            <a:chOff x="5340097" y="2070100"/>
            <a:chExt cx="3803903" cy="2377440"/>
          </a:xfrm>
        </p:grpSpPr>
        <p:sp>
          <p:nvSpPr>
            <p:cNvPr id="30" name="Rectangle 29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67000"/>
                  </a:schemeClr>
                </a:gs>
                <a:gs pos="100000">
                  <a:srgbClr val="082E43"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5340097" y="2070100"/>
              <a:ext cx="3803903" cy="2377440"/>
            </a:xfrm>
            <a:prstGeom prst="rect">
              <a:avLst/>
            </a:prstGeom>
            <a:gradFill flip="none" rotWithShape="1">
              <a:gsLst>
                <a:gs pos="0">
                  <a:srgbClr val="082E43">
                    <a:alpha val="55000"/>
                  </a:srgbClr>
                </a:gs>
                <a:gs pos="100000">
                  <a:srgbClr val="000A16">
                    <a:alpha val="55000"/>
                  </a:srgb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874" y="4733924"/>
            <a:ext cx="4454526" cy="12801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538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2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20pt bold</a:t>
            </a:r>
          </a:p>
          <a:p>
            <a:r>
              <a:rPr lang="en-US" dirty="0" smtClean="0"/>
              <a:t>Presenter Title 20pt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50875" y="2774950"/>
            <a:ext cx="4454526" cy="1022350"/>
          </a:xfrm>
        </p:spPr>
        <p:txBody>
          <a:bodyPr anchor="ctr" anchorCtr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7114032" y="3648456"/>
            <a:ext cx="1600200" cy="592138"/>
            <a:chOff x="7105650" y="3006725"/>
            <a:chExt cx="1600200" cy="592138"/>
          </a:xfrm>
        </p:grpSpPr>
        <p:pic>
          <p:nvPicPr>
            <p:cNvPr id="28" name="Picture 38" descr="cisco-we-logo_rgb-ko.png"/>
            <p:cNvPicPr>
              <a:picLocks noChangeAspect="1"/>
            </p:cNvPicPr>
            <p:nvPr userDrawn="1"/>
          </p:nvPicPr>
          <p:blipFill>
            <a:blip r:embed="rId4" cstate="print"/>
            <a:srcRect r="36905"/>
            <a:stretch>
              <a:fillRect/>
            </a:stretch>
          </p:blipFill>
          <p:spPr bwMode="invGray">
            <a:xfrm>
              <a:off x="7105650" y="3006725"/>
              <a:ext cx="1009650" cy="59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8" descr="cisco-we-logo_rgb-ko.png"/>
            <p:cNvPicPr>
              <a:picLocks noChangeAspect="1"/>
            </p:cNvPicPr>
            <p:nvPr userDrawn="1"/>
          </p:nvPicPr>
          <p:blipFill>
            <a:blip r:embed="rId5" cstate="print"/>
            <a:srcRect l="62698" t="34853"/>
            <a:stretch>
              <a:fillRect/>
            </a:stretch>
          </p:blipFill>
          <p:spPr bwMode="invGray">
            <a:xfrm>
              <a:off x="8108950" y="3213100"/>
              <a:ext cx="596900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3751" y="304800"/>
            <a:ext cx="7435849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751" y="1600200"/>
            <a:ext cx="743584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77800"/>
          </a:xfrm>
          <a:prstGeom prst="rect">
            <a:avLst/>
          </a:prstGeom>
          <a:solidFill>
            <a:srgbClr val="015F85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77800"/>
          </a:xfrm>
          <a:prstGeom prst="rect">
            <a:avLst/>
          </a:prstGeom>
          <a:solidFill>
            <a:srgbClr val="0183B7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2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93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703" r:id="rId4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7744" indent="-237744" algn="l" defTabSz="914400" rtl="0" eaLnBrk="1" latinLnBrk="0" hangingPunct="1">
        <a:lnSpc>
          <a:spcPct val="95000"/>
        </a:lnSpc>
        <a:spcBef>
          <a:spcPts val="144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72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344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50875" y="4733925"/>
            <a:ext cx="4454525" cy="1654175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Aldo X. Bermudez</a:t>
            </a:r>
          </a:p>
          <a:p>
            <a:r>
              <a:rPr lang="en-US" sz="1200" dirty="0" smtClean="0">
                <a:solidFill>
                  <a:srgbClr val="0070C0"/>
                </a:solidFill>
              </a:rPr>
              <a:t>Senior Manager, Web Publishing</a:t>
            </a:r>
            <a:endParaRPr lang="en-US" sz="1200" b="0" dirty="0" smtClean="0">
              <a:solidFill>
                <a:srgbClr val="0070C0"/>
              </a:solidFill>
            </a:endParaRPr>
          </a:p>
        </p:txBody>
      </p:sp>
      <p:sp>
        <p:nvSpPr>
          <p:cNvPr id="43011" name="Title 3"/>
          <p:cNvSpPr>
            <a:spLocks noGrp="1"/>
          </p:cNvSpPr>
          <p:nvPr>
            <p:ph type="ctrTitle"/>
          </p:nvPr>
        </p:nvSpPr>
        <p:spPr>
          <a:xfrm>
            <a:off x="650875" y="2774950"/>
            <a:ext cx="4454525" cy="1022350"/>
          </a:xfrm>
        </p:spPr>
        <p:txBody>
          <a:bodyPr/>
          <a:lstStyle/>
          <a:p>
            <a:r>
              <a:rPr lang="en-US" dirty="0" smtClean="0"/>
              <a:t>Open Source Content Management in the Enterprise</a:t>
            </a:r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Time-to-Market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Don’t let anyone slow you down</a:t>
            </a:r>
            <a:endParaRPr lang="en-US" altLang="zh-CN" sz="1600" dirty="0" smtClean="0">
              <a:ea typeface="宋体" pitchFamily="2" charset="-122"/>
            </a:endParaRPr>
          </a:p>
        </p:txBody>
      </p:sp>
      <p:pic>
        <p:nvPicPr>
          <p:cNvPr id="7" name="Grafik 6" descr="football-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747" y="2167410"/>
            <a:ext cx="9172746" cy="47096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 to Corporate branding and messaging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We are one company, aren’t we?</a:t>
            </a:r>
            <a:endParaRPr lang="en-US" altLang="zh-CN" sz="1600" dirty="0" smtClean="0">
              <a:ea typeface="宋体" pitchFamily="2" charset="-122"/>
            </a:endParaRPr>
          </a:p>
        </p:txBody>
      </p:sp>
      <p:pic>
        <p:nvPicPr>
          <p:cNvPr id="7" name="Grafik 6" descr="football-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747" y="2167410"/>
            <a:ext cx="9172746" cy="47096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of Total Cost of Ownership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Saving money never got anyone fired…</a:t>
            </a:r>
            <a:endParaRPr lang="en-US" altLang="zh-CN" sz="1600" dirty="0" smtClean="0">
              <a:ea typeface="宋体" pitchFamily="2" charset="-122"/>
            </a:endParaRPr>
          </a:p>
        </p:txBody>
      </p:sp>
      <p:pic>
        <p:nvPicPr>
          <p:cNvPr id="7" name="Grafik 6" descr="football-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747" y="2167410"/>
            <a:ext cx="9172746" cy="47096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business requirements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Must-have vs. nice-to-have</a:t>
            </a:r>
            <a:endParaRPr lang="en-US" altLang="zh-CN" sz="1600" dirty="0" smtClean="0">
              <a:ea typeface="宋体" pitchFamily="2" charset="-122"/>
            </a:endParaRPr>
          </a:p>
        </p:txBody>
      </p:sp>
      <p:pic>
        <p:nvPicPr>
          <p:cNvPr id="14" name="Picture 2" descr="C:\Documents and Settings\artem.matevosyan\Desktop\Ring\Fotolia_739554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11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business requirements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Multi-Domain and Multi-Tier infrastructures</a:t>
            </a:r>
          </a:p>
        </p:txBody>
      </p:sp>
      <p:pic>
        <p:nvPicPr>
          <p:cNvPr id="16" name="Picture 10" descr="C:\Documents and Settings\artem.matevosyan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54" y="1462605"/>
            <a:ext cx="2987646" cy="5107667"/>
          </a:xfrm>
          <a:prstGeom prst="rect">
            <a:avLst/>
          </a:prstGeom>
          <a:noFill/>
        </p:spPr>
      </p:pic>
      <p:pic>
        <p:nvPicPr>
          <p:cNvPr id="17" name="Picture 10" descr="C:\Documents and Settings\artem.matevosyan\Desktop\u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8" y="1796051"/>
            <a:ext cx="1282941" cy="856018"/>
          </a:xfrm>
          <a:prstGeom prst="rect">
            <a:avLst/>
          </a:prstGeom>
          <a:noFill/>
        </p:spPr>
      </p:pic>
      <p:pic>
        <p:nvPicPr>
          <p:cNvPr id="18" name="Picture 11" descr="C:\Documents and Settings\artem.matevosyan\Desktop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8861" y="1610229"/>
            <a:ext cx="2987646" cy="5107667"/>
          </a:xfrm>
          <a:prstGeom prst="rect">
            <a:avLst/>
          </a:prstGeom>
          <a:noFill/>
        </p:spPr>
      </p:pic>
      <p:pic>
        <p:nvPicPr>
          <p:cNvPr id="20" name="Picture 12" descr="C:\Documents and Settings\artem.matevosyan\Desktop\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9554" y="1512497"/>
            <a:ext cx="3126765" cy="5345503"/>
          </a:xfrm>
          <a:prstGeom prst="rect">
            <a:avLst/>
          </a:prstGeom>
          <a:noFill/>
        </p:spPr>
      </p:pic>
      <p:pic>
        <p:nvPicPr>
          <p:cNvPr id="19" name="Picture 7" descr="C:\Documents and Settings\artem.matevosyan\Desktop\mexic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501" y="2405044"/>
            <a:ext cx="1281855" cy="855294"/>
          </a:xfrm>
          <a:prstGeom prst="rect">
            <a:avLst/>
          </a:prstGeom>
          <a:noFill/>
        </p:spPr>
      </p:pic>
      <p:pic>
        <p:nvPicPr>
          <p:cNvPr id="21" name="Picture 9" descr="C:\Documents and Settings\artem.matevosyan\Desktop\spai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3000376"/>
            <a:ext cx="1310062" cy="87411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business requirements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Multi-Domain and Multi-Tier infrastructures</a:t>
            </a:r>
          </a:p>
        </p:txBody>
      </p:sp>
      <p:pic>
        <p:nvPicPr>
          <p:cNvPr id="6" name="Picture 3" descr="C:\Documents and Settings\artem.matevosyan\Desktop\tier12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079" y="1933575"/>
            <a:ext cx="5192563" cy="1463289"/>
          </a:xfrm>
          <a:prstGeom prst="rect">
            <a:avLst/>
          </a:prstGeom>
          <a:noFill/>
        </p:spPr>
      </p:pic>
      <p:pic>
        <p:nvPicPr>
          <p:cNvPr id="7" name="Picture 4" descr="C:\Documents and Settings\artem.matevosyan\Desktop\tier12_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6956" y="3881155"/>
            <a:ext cx="5230942" cy="2329162"/>
          </a:xfrm>
          <a:prstGeom prst="rect">
            <a:avLst/>
          </a:prstGeom>
          <a:noFill/>
        </p:spPr>
      </p:pic>
      <p:grpSp>
        <p:nvGrpSpPr>
          <p:cNvPr id="3" name="Group 26"/>
          <p:cNvGrpSpPr/>
          <p:nvPr/>
        </p:nvGrpSpPr>
        <p:grpSpPr>
          <a:xfrm>
            <a:off x="1466824" y="1926711"/>
            <a:ext cx="713309" cy="1783276"/>
            <a:chOff x="714349" y="1214422"/>
            <a:chExt cx="857255" cy="2143140"/>
          </a:xfrm>
        </p:grpSpPr>
        <p:sp>
          <p:nvSpPr>
            <p:cNvPr id="9" name="Left Brace 23"/>
            <p:cNvSpPr/>
            <p:nvPr/>
          </p:nvSpPr>
          <p:spPr>
            <a:xfrm>
              <a:off x="1142976" y="1214422"/>
              <a:ext cx="428628" cy="2143140"/>
            </a:xfrm>
            <a:prstGeom prst="leftBrace">
              <a:avLst>
                <a:gd name="adj1" fmla="val 52777"/>
                <a:gd name="adj2" fmla="val 50000"/>
              </a:avLst>
            </a:prstGeom>
            <a:ln>
              <a:solidFill>
                <a:srgbClr val="637B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24"/>
            <p:cNvSpPr txBox="1"/>
            <p:nvPr/>
          </p:nvSpPr>
          <p:spPr>
            <a:xfrm rot="16200000">
              <a:off x="503714" y="2092043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37B89"/>
                  </a:solidFill>
                  <a:latin typeface="DIN-Bold" pitchFamily="2" charset="0"/>
                </a:rPr>
                <a:t>Tier 1</a:t>
              </a:r>
              <a:endParaRPr lang="ru-RU" dirty="0">
                <a:solidFill>
                  <a:srgbClr val="637B89"/>
                </a:solidFill>
              </a:endParaRPr>
            </a:p>
          </p:txBody>
        </p:sp>
      </p:grpSp>
      <p:grpSp>
        <p:nvGrpSpPr>
          <p:cNvPr id="5" name="Group 27"/>
          <p:cNvGrpSpPr/>
          <p:nvPr/>
        </p:nvGrpSpPr>
        <p:grpSpPr>
          <a:xfrm>
            <a:off x="1538261" y="4308155"/>
            <a:ext cx="653868" cy="1902161"/>
            <a:chOff x="785786" y="3571876"/>
            <a:chExt cx="785818" cy="2286016"/>
          </a:xfrm>
        </p:grpSpPr>
        <p:sp>
          <p:nvSpPr>
            <p:cNvPr id="12" name="Left Brace 22"/>
            <p:cNvSpPr/>
            <p:nvPr/>
          </p:nvSpPr>
          <p:spPr>
            <a:xfrm>
              <a:off x="1142976" y="3571876"/>
              <a:ext cx="428628" cy="2286016"/>
            </a:xfrm>
            <a:prstGeom prst="leftBrace">
              <a:avLst>
                <a:gd name="adj1" fmla="val 52777"/>
                <a:gd name="adj2" fmla="val 50000"/>
              </a:avLst>
            </a:prstGeom>
            <a:ln>
              <a:solidFill>
                <a:srgbClr val="637B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25"/>
            <p:cNvSpPr txBox="1"/>
            <p:nvPr/>
          </p:nvSpPr>
          <p:spPr>
            <a:xfrm rot="16200000">
              <a:off x="575151" y="4508112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37B89"/>
                  </a:solidFill>
                  <a:latin typeface="DIN-Bold" pitchFamily="2" charset="0"/>
                </a:rPr>
                <a:t>Tier 2</a:t>
              </a:r>
              <a:endParaRPr lang="ru-RU" dirty="0">
                <a:solidFill>
                  <a:srgbClr val="637B89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business requirements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A Web Development Framework</a:t>
            </a:r>
            <a:endParaRPr lang="de-DE" dirty="0"/>
          </a:p>
        </p:txBody>
      </p:sp>
      <p:pic>
        <p:nvPicPr>
          <p:cNvPr id="9" name="Grafik 8" descr="football-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747" y="2167410"/>
            <a:ext cx="9172746" cy="47096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business requirements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360° Translation Workflows</a:t>
            </a:r>
            <a:endParaRPr lang="en-US" altLang="zh-CN" sz="1600" dirty="0" smtClean="0">
              <a:ea typeface="宋体" pitchFamily="2" charset="-122"/>
            </a:endParaRPr>
          </a:p>
        </p:txBody>
      </p:sp>
      <p:pic>
        <p:nvPicPr>
          <p:cNvPr id="5" name="Inhaltsplatzhalter 4" descr="360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447775" y="1499579"/>
            <a:ext cx="6248426" cy="46863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magicquadrant_ne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9026" y="1712322"/>
            <a:ext cx="5172099" cy="266100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4" descr="C:\Documents and Settings\artem.matevosyan\Desktop\Fotolia_5090081_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276475"/>
            <a:ext cx="4581524" cy="45815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Choosing the right Open Source Enterprise CMS</a:t>
            </a:r>
            <a:endParaRPr lang="en-US" altLang="zh-CN" sz="1600" dirty="0" smtClean="0">
              <a:ea typeface="宋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choice: TYPO3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176" y="2247900"/>
            <a:ext cx="4940299" cy="3514725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Advanced Multi-language features</a:t>
            </a:r>
          </a:p>
          <a:p>
            <a:r>
              <a:rPr lang="en-US" sz="1800" dirty="0" smtClean="0"/>
              <a:t>Workspaces (Accurate publishing preview)</a:t>
            </a:r>
          </a:p>
          <a:p>
            <a:r>
              <a:rPr lang="en-US" sz="1800" dirty="0" smtClean="0"/>
              <a:t>Multi-Domain and Multi-Tier infrastructures</a:t>
            </a:r>
          </a:p>
          <a:p>
            <a:r>
              <a:rPr lang="en-US" sz="1800" dirty="0" smtClean="0"/>
              <a:t>360° Translation Workflows</a:t>
            </a:r>
          </a:p>
          <a:p>
            <a:r>
              <a:rPr lang="en-US" sz="1800" dirty="0" smtClean="0"/>
              <a:t>Multi-Variant Testing &amp; Tracking</a:t>
            </a:r>
          </a:p>
          <a:p>
            <a:r>
              <a:rPr lang="en-US" sz="1800" dirty="0" smtClean="0"/>
              <a:t>Fully flexible </a:t>
            </a:r>
            <a:r>
              <a:rPr lang="en-US" sz="1800" dirty="0" err="1" smtClean="0"/>
              <a:t>Templating</a:t>
            </a:r>
            <a:r>
              <a:rPr lang="en-US" sz="1800" dirty="0" smtClean="0"/>
              <a:t> Engine</a:t>
            </a:r>
          </a:p>
          <a:p>
            <a:r>
              <a:rPr lang="en-US" sz="1800" dirty="0" smtClean="0"/>
              <a:t>Flash-driven Content</a:t>
            </a:r>
          </a:p>
          <a:p>
            <a:r>
              <a:rPr lang="en-US" sz="1800" dirty="0" smtClean="0"/>
              <a:t>Static &amp; Dynamic Publishing</a:t>
            </a:r>
          </a:p>
          <a:p>
            <a:pPr lvl="1">
              <a:buClr>
                <a:srgbClr val="0081C6"/>
              </a:buClr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0"/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Mature, Scalable, Community-driven Enterprise Web CMS</a:t>
            </a:r>
            <a:endParaRPr lang="en-US" altLang="zh-CN" sz="1600" dirty="0" smtClean="0">
              <a:ea typeface="宋体" pitchFamily="2" charset="-122"/>
            </a:endParaRPr>
          </a:p>
        </p:txBody>
      </p:sp>
      <p:pic>
        <p:nvPicPr>
          <p:cNvPr id="6" name="Grafik 5" descr="typ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329057" y="3177168"/>
            <a:ext cx="3724276" cy="12180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1" y="304800"/>
            <a:ext cx="7924947" cy="832884"/>
          </a:xfrm>
        </p:spPr>
        <p:txBody>
          <a:bodyPr/>
          <a:lstStyle/>
          <a:p>
            <a:r>
              <a:rPr lang="en-US" sz="2400" dirty="0" smtClean="0"/>
              <a:t>Open Source Content Management in the Enterprise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2" y="4189413"/>
            <a:ext cx="3425824" cy="2125662"/>
          </a:xfrm>
        </p:spPr>
        <p:txBody>
          <a:bodyPr>
            <a:normAutofit/>
          </a:bodyPr>
          <a:lstStyle/>
          <a:p>
            <a:pPr lvl="0"/>
            <a:r>
              <a:rPr lang="en-US" sz="1800" dirty="0" smtClean="0"/>
              <a:t>Introduction</a:t>
            </a:r>
          </a:p>
          <a:p>
            <a:pPr lvl="0"/>
            <a:r>
              <a:rPr lang="en-US" sz="1800" dirty="0" smtClean="0"/>
              <a:t>Background of Cisco WebEx</a:t>
            </a:r>
          </a:p>
          <a:p>
            <a:r>
              <a:rPr lang="en-US" sz="1800" dirty="0" smtClean="0"/>
              <a:t>Our problems</a:t>
            </a:r>
          </a:p>
          <a:p>
            <a:r>
              <a:rPr lang="en-US" sz="1800" dirty="0" smtClean="0"/>
              <a:t>The challenges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Agenda</a:t>
            </a:r>
          </a:p>
        </p:txBody>
      </p:sp>
      <p:pic>
        <p:nvPicPr>
          <p:cNvPr id="6" name="Picture Placeholder 9" descr="HAI68985_cropped.jpg"/>
          <p:cNvPicPr>
            <a:picLocks noChangeAspect="1"/>
          </p:cNvPicPr>
          <p:nvPr/>
        </p:nvPicPr>
        <p:blipFill>
          <a:blip r:embed="rId3" cstate="print"/>
          <a:srcRect t="145" b="145"/>
          <a:stretch>
            <a:fillRect/>
          </a:stretch>
        </p:blipFill>
        <p:spPr>
          <a:xfrm>
            <a:off x="-9525" y="1857375"/>
            <a:ext cx="9281160" cy="19335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232401" y="4189413"/>
            <a:ext cx="3435349" cy="2125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144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game changer</a:t>
            </a:r>
          </a:p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144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 smtClean="0"/>
              <a:t>Our business requirements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144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Open Source</a:t>
            </a:r>
          </a:p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144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Q&amp;A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ull_Box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350" y="1800225"/>
            <a:ext cx="4000499" cy="4000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adoption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9402" y="2533650"/>
            <a:ext cx="3863973" cy="2409825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500,000+ websites </a:t>
            </a:r>
          </a:p>
          <a:p>
            <a:r>
              <a:rPr lang="en-US" sz="2800" dirty="0" smtClean="0"/>
              <a:t>100,000 developers</a:t>
            </a:r>
          </a:p>
          <a:p>
            <a:r>
              <a:rPr lang="en-US" sz="2000" dirty="0" smtClean="0"/>
              <a:t>2,000 TYPO3 agencies</a:t>
            </a:r>
          </a:p>
          <a:p>
            <a:r>
              <a:rPr lang="en-US" sz="2000" dirty="0" smtClean="0"/>
              <a:t>4,000+ modules</a:t>
            </a:r>
          </a:p>
          <a:p>
            <a:r>
              <a:rPr lang="en-US" sz="2800" b="1" dirty="0" smtClean="0"/>
              <a:t>100% community </a:t>
            </a:r>
            <a:br>
              <a:rPr lang="en-US" sz="2800" b="1" dirty="0" smtClean="0"/>
            </a:br>
            <a:r>
              <a:rPr lang="en-US" sz="2800" b="1" dirty="0" smtClean="0"/>
              <a:t>Open Source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The TYPO3 </a:t>
            </a:r>
            <a:r>
              <a:rPr lang="en-US" altLang="zh-CN" dirty="0" err="1" smtClean="0">
                <a:ea typeface="宋体" pitchFamily="2" charset="-122"/>
              </a:rPr>
              <a:t>ecophere</a:t>
            </a:r>
            <a:endParaRPr lang="en-US" altLang="zh-CN" sz="1600" dirty="0" smtClean="0">
              <a:ea typeface="宋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Open Source?</a:t>
            </a:r>
            <a:endParaRPr lang="en-US" dirty="0"/>
          </a:p>
        </p:txBody>
      </p:sp>
      <p:pic>
        <p:nvPicPr>
          <p:cNvPr id="10" name="Inhaltsplatzhalter 4" descr="glob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82018" y="1428750"/>
            <a:ext cx="4525963" cy="45259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 smtClean="0"/>
              <a:t>What are the driving factors?</a:t>
            </a:r>
            <a:endParaRPr lang="en-US" sz="32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0183B7"/>
                </a:solidFill>
                <a:ea typeface="+mj-ea"/>
                <a:cs typeface="+mj-cs"/>
              </a:rPr>
              <a:t>Total Cost of Ownership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5" name="Chart Placeholder 6"/>
          <p:cNvGraphicFramePr>
            <a:graphicFrameLocks noGrp="1"/>
          </p:cNvGraphicFramePr>
          <p:nvPr>
            <p:ph idx="1"/>
          </p:nvPr>
        </p:nvGraphicFramePr>
        <p:xfrm>
          <a:off x="793750" y="1600200"/>
          <a:ext cx="74358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TYPO3 CMS vs. </a:t>
            </a:r>
            <a:r>
              <a:rPr lang="de-DE" dirty="0" err="1" smtClean="0"/>
              <a:t>Proprietary</a:t>
            </a:r>
            <a:r>
              <a:rPr lang="de-DE" dirty="0" smtClean="0"/>
              <a:t> CMS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793750" y="6403201"/>
            <a:ext cx="7461250" cy="276999"/>
          </a:xfrm>
        </p:spPr>
        <p:txBody>
          <a:bodyPr/>
          <a:lstStyle/>
          <a:p>
            <a:r>
              <a:rPr lang="de-DE" sz="1200" dirty="0" smtClean="0"/>
              <a:t>TCO over a 1 year period  incl. initial launch (15 global sites with 9 languages)</a:t>
            </a:r>
            <a:endParaRPr lang="de-DE" sz="1200" dirty="0"/>
          </a:p>
        </p:txBody>
      </p:sp>
      <p:sp>
        <p:nvSpPr>
          <p:cNvPr id="13" name="Textplatzhalter 10"/>
          <p:cNvSpPr txBox="1">
            <a:spLocks/>
          </p:cNvSpPr>
          <p:nvPr/>
        </p:nvSpPr>
        <p:spPr>
          <a:xfrm>
            <a:off x="1841502" y="1900917"/>
            <a:ext cx="1406524" cy="381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144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TCO: $442,000 US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platzhalter 10"/>
          <p:cNvSpPr txBox="1">
            <a:spLocks/>
          </p:cNvSpPr>
          <p:nvPr/>
        </p:nvSpPr>
        <p:spPr>
          <a:xfrm>
            <a:off x="5203827" y="1900917"/>
            <a:ext cx="1663698" cy="381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144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TCO: $1,398,000 US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sha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Global community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751" y="1186542"/>
            <a:ext cx="7435849" cy="381000"/>
          </a:xfrm>
        </p:spPr>
        <p:txBody>
          <a:bodyPr/>
          <a:lstStyle/>
          <a:p>
            <a:pPr lvl="0"/>
            <a:r>
              <a:rPr lang="en-US" dirty="0" smtClean="0"/>
              <a:t>Inspiring people to share (Community Open Source)</a:t>
            </a:r>
            <a:endParaRPr lang="en-US" sz="32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93751" y="304800"/>
            <a:ext cx="7435849" cy="838200"/>
          </a:xfrm>
        </p:spPr>
        <p:txBody>
          <a:bodyPr/>
          <a:lstStyle/>
          <a:p>
            <a:r>
              <a:rPr lang="en-US" dirty="0" smtClean="0"/>
              <a:t>The hungry vendors problem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751" y="1186542"/>
            <a:ext cx="7435849" cy="381000"/>
          </a:xfrm>
        </p:spPr>
        <p:txBody>
          <a:bodyPr/>
          <a:lstStyle/>
          <a:p>
            <a:pPr lvl="0"/>
            <a:r>
              <a:rPr lang="en-US" dirty="0" smtClean="0"/>
              <a:t>When will your CMS be bought-out/discontinued?</a:t>
            </a:r>
            <a:endParaRPr lang="en-US" sz="3200" dirty="0" smtClean="0"/>
          </a:p>
        </p:txBody>
      </p:sp>
      <p:pic>
        <p:nvPicPr>
          <p:cNvPr id="5" name="Grafik 4" descr="football-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747" y="2167410"/>
            <a:ext cx="9172746" cy="47096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4294967295"/>
          </p:nvPr>
        </p:nvSpPr>
        <p:spPr>
          <a:xfrm>
            <a:off x="1000100" y="4857760"/>
            <a:ext cx="7143800" cy="571504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de-DE" dirty="0" smtClean="0">
                <a:solidFill>
                  <a:srgbClr val="0070C0"/>
                </a:solidFill>
                <a:latin typeface="DIN-Bold" pitchFamily="2" charset="0"/>
              </a:rPr>
              <a:t>is becoming the </a:t>
            </a:r>
            <a:r>
              <a:rPr lang="de-DE" sz="2400" dirty="0" smtClean="0">
                <a:solidFill>
                  <a:srgbClr val="0070C0"/>
                </a:solidFill>
                <a:latin typeface="DIN-Bold" pitchFamily="2" charset="0"/>
              </a:rPr>
              <a:t>dominating force on the</a:t>
            </a:r>
            <a:endParaRPr lang="de-DE" sz="6000" dirty="0">
              <a:solidFill>
                <a:srgbClr val="0070C0"/>
              </a:solidFill>
              <a:latin typeface="DIN-Bold" pitchFamily="2" charset="0"/>
            </a:endParaRPr>
          </a:p>
        </p:txBody>
      </p:sp>
      <p:sp>
        <p:nvSpPr>
          <p:cNvPr id="3" name="Inhaltsplatzhalter 3"/>
          <p:cNvSpPr txBox="1">
            <a:spLocks/>
          </p:cNvSpPr>
          <p:nvPr/>
        </p:nvSpPr>
        <p:spPr>
          <a:xfrm>
            <a:off x="3786182" y="5214949"/>
            <a:ext cx="1714512" cy="857256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8C11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de-DE" sz="48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DIN-Bold" pitchFamily="2" charset="0"/>
              </a:rPr>
              <a:t>WEB</a:t>
            </a:r>
            <a:endParaRPr kumimoji="0" lang="de-DE" sz="48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F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DIN-Bold" pitchFamily="2" charset="0"/>
            </a:endParaRPr>
          </a:p>
        </p:txBody>
      </p:sp>
      <p:pic>
        <p:nvPicPr>
          <p:cNvPr id="5122" name="Picture 2" descr="C:\Documents and Settings\artem.matevosyan\Desktop\OpenSour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714356"/>
            <a:ext cx="3443288" cy="414337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smtClean="0">
                <a:solidFill>
                  <a:srgbClr val="0183B7"/>
                </a:solidFill>
              </a:rPr>
              <a:t>Why TYPO3 is a game changer for Cisco WebEx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 smtClean="0">
                <a:solidFill>
                  <a:srgbClr val="00B0F0"/>
                </a:solidFill>
              </a:rPr>
              <a:t>Our biggest wins with TYPO3</a:t>
            </a:r>
            <a:r>
              <a:rPr lang="en-US" sz="2200" dirty="0" smtClean="0"/>
              <a:t>: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Open Source – no license costs = more budget for customization, integration &amp; support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TYPO3 is a web development framework = </a:t>
            </a:r>
            <a:br>
              <a:rPr lang="en-US" altLang="zh-CN" sz="1200" dirty="0" smtClean="0">
                <a:ea typeface="宋体" pitchFamily="2" charset="-122"/>
              </a:rPr>
            </a:br>
            <a:r>
              <a:rPr lang="en-US" altLang="zh-CN" sz="1200" dirty="0" smtClean="0">
                <a:ea typeface="宋体" pitchFamily="2" charset="-122"/>
              </a:rPr>
              <a:t>Unlimited extendibility and flexibility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Extremely powerful globalization features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Faster time-to-market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Independence – free choice of support vendors</a:t>
            </a:r>
            <a:endParaRPr lang="en-US" sz="2200" dirty="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>
                <a:solidFill>
                  <a:srgbClr val="8E8E95"/>
                </a:solidFill>
              </a:rPr>
              <a:t>© 2009 Cisco Systems, Inc. All rights reserved.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 dirty="0" err="1">
                <a:solidFill>
                  <a:srgbClr val="8E8E95"/>
                </a:solidFill>
              </a:rPr>
              <a:t>Presentation_ID</a:t>
            </a:r>
            <a:endParaRPr lang="en-US" sz="700" dirty="0">
              <a:solidFill>
                <a:srgbClr val="8E8E95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>
                <a:solidFill>
                  <a:srgbClr val="8E8E95"/>
                </a:solidFill>
              </a:rPr>
              <a:t>© 2009 Cisco Systems, Inc. All rights reserved.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 dirty="0" err="1">
                <a:solidFill>
                  <a:srgbClr val="8E8E95"/>
                </a:solidFill>
              </a:rPr>
              <a:t>Presentation_ID</a:t>
            </a:r>
            <a:endParaRPr lang="en-US" sz="700" dirty="0">
              <a:solidFill>
                <a:srgbClr val="8E8E95"/>
              </a:solidFill>
            </a:endParaRPr>
          </a:p>
        </p:txBody>
      </p:sp>
      <p:pic>
        <p:nvPicPr>
          <p:cNvPr id="12" name="Grafik 11" descr="soccer-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1154" y="4799076"/>
            <a:ext cx="9243254" cy="20589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/>
          <a:srcRect t="41" b="41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 and A</a:t>
            </a:r>
            <a:endParaRPr lang="en-US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 cstate="print"/>
          <a:srcRect l="2227" r="2227"/>
          <a:stretch>
            <a:fillRect/>
          </a:stretch>
        </p:blipFill>
        <p:spPr/>
      </p:pic>
      <p:pic>
        <p:nvPicPr>
          <p:cNvPr id="13" name="Picture 3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5" cstate="print"/>
          <a:srcRect t="24" b="24"/>
          <a:stretch>
            <a:fillRect/>
          </a:stretch>
        </p:blipFill>
        <p:spPr/>
      </p:pic>
      <p:sp>
        <p:nvSpPr>
          <p:cNvPr id="6" name="Rectangle 7"/>
          <p:cNvSpPr>
            <a:spLocks noChangeArrowheads="1"/>
          </p:cNvSpPr>
          <p:nvPr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27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27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36526" y="142874"/>
            <a:ext cx="4540249" cy="18057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Want to know more?</a:t>
            </a:r>
          </a:p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 to the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TYPO3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Product Lab </a:t>
            </a:r>
          </a:p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from1pm - 2pm and win a</a:t>
            </a:r>
          </a:p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iPAD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3G*</a:t>
            </a:r>
          </a:p>
        </p:txBody>
      </p:sp>
      <p:pic>
        <p:nvPicPr>
          <p:cNvPr id="14" name="Grafik 13" descr="iPad_webex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81249" y="782889"/>
            <a:ext cx="3271043" cy="3893885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089277" y="4619625"/>
            <a:ext cx="2435224" cy="9048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*Winner will be drawn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all</a:t>
            </a:r>
            <a:endParaRPr lang="en-US" sz="1200" dirty="0" smtClean="0">
              <a:solidFill>
                <a:srgbClr val="00B0F0"/>
              </a:solidFill>
            </a:endParaRPr>
          </a:p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200" dirty="0" smtClean="0">
                <a:solidFill>
                  <a:srgbClr val="00B0F0"/>
                </a:solidFill>
              </a:rPr>
              <a:t>s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ubmissions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business</a:t>
            </a:r>
          </a:p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200" baseline="0" dirty="0" smtClean="0">
                <a:solidFill>
                  <a:srgbClr val="00B0F0"/>
                </a:solidFill>
              </a:rPr>
              <a:t>cards</a:t>
            </a:r>
            <a:r>
              <a:rPr lang="en-US" sz="1200" dirty="0" smtClean="0">
                <a:solidFill>
                  <a:srgbClr val="00B0F0"/>
                </a:solidFill>
              </a:rPr>
              <a:t> at the end of the demo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1" y="304800"/>
            <a:ext cx="7956844" cy="838200"/>
          </a:xfrm>
        </p:spPr>
        <p:txBody>
          <a:bodyPr/>
          <a:lstStyle/>
          <a:p>
            <a:r>
              <a:rPr lang="en-US" dirty="0" smtClean="0"/>
              <a:t>Open Source Content Management in the Enterprise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Thank you!</a:t>
            </a:r>
          </a:p>
          <a:p>
            <a:pPr>
              <a:buNone/>
            </a:pPr>
            <a:endParaRPr lang="en-US" sz="18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</a:rPr>
              <a:t>Contact information:</a:t>
            </a:r>
          </a:p>
          <a:p>
            <a:pPr lvl="1"/>
            <a:r>
              <a:rPr lang="en-US" sz="1200" dirty="0" smtClean="0"/>
              <a:t>Aldo X. Bermudez </a:t>
            </a:r>
          </a:p>
          <a:p>
            <a:pPr lvl="1"/>
            <a:r>
              <a:rPr lang="en-US" sz="1200" dirty="0" smtClean="0"/>
              <a:t>Senior Manager, Web Publishing</a:t>
            </a:r>
          </a:p>
          <a:p>
            <a:pPr lvl="1"/>
            <a:r>
              <a:rPr lang="en-US" sz="1200" dirty="0" smtClean="0"/>
              <a:t>Collaboration Software Group</a:t>
            </a:r>
            <a:endParaRPr lang="en-US" sz="1200" dirty="0" smtClean="0"/>
          </a:p>
          <a:p>
            <a:pPr lvl="1"/>
            <a:r>
              <a:rPr lang="en-US" sz="1200" dirty="0" smtClean="0"/>
              <a:t>albermud@cisco.com</a:t>
            </a:r>
          </a:p>
        </p:txBody>
      </p:sp>
      <p:pic>
        <p:nvPicPr>
          <p:cNvPr id="6" name="Picture Placeholder 5" descr="HAJ02903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10000" r="10000"/>
          <a:stretch>
            <a:fillRect/>
          </a:stretch>
        </p:blipFill>
        <p:spPr>
          <a:xfrm>
            <a:off x="6096000" y="1371600"/>
            <a:ext cx="3048000" cy="5715000"/>
          </a:xfrm>
        </p:spPr>
      </p:pic>
      <p:sp>
        <p:nvSpPr>
          <p:cNvPr id="37" name="Rectangle 7"/>
          <p:cNvSpPr>
            <a:spLocks noChangeArrowheads="1"/>
          </p:cNvSpPr>
          <p:nvPr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28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ltGray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388">
                <a:lnSpc>
                  <a:spcPct val="100000"/>
                </a:lnSpc>
              </a:pPr>
              <a:t>28</a:t>
            </a:fld>
            <a:endParaRPr lang="en-US" sz="1000" dirty="0">
              <a:solidFill>
                <a:srgbClr val="8E8E95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76575" y="6372225"/>
            <a:ext cx="2990850" cy="30797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1000" dirty="0" smtClean="0">
                <a:ea typeface="ＭＳ Ｐゴシック" pitchFamily="-65" charset="-128"/>
                <a:cs typeface="ＭＳ Ｐゴシック" pitchFamily="-65" charset="-128"/>
              </a:rPr>
              <a:t>Images: Cisco Systems, </a:t>
            </a:r>
            <a:r>
              <a:rPr lang="en-US" sz="1000" dirty="0" err="1" smtClean="0">
                <a:ea typeface="ＭＳ Ｐゴシック" pitchFamily="-65" charset="-128"/>
                <a:cs typeface="ＭＳ Ｐゴシック" pitchFamily="-65" charset="-128"/>
              </a:rPr>
              <a:t>Fotolia</a:t>
            </a:r>
            <a:r>
              <a:rPr lang="en-US" sz="1000" dirty="0" smtClean="0"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1000" dirty="0" err="1" smtClean="0">
                <a:ea typeface="ＭＳ Ｐゴシック" pitchFamily="-65" charset="-128"/>
                <a:cs typeface="ＭＳ Ｐゴシック" pitchFamily="-65" charset="-128"/>
              </a:rPr>
              <a:t>iStockPhoto</a:t>
            </a:r>
            <a:r>
              <a:rPr lang="en-US" sz="1000" dirty="0" smtClean="0"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1000" dirty="0" err="1" smtClean="0">
                <a:ea typeface="ＭＳ Ｐゴシック" pitchFamily="-65" charset="-128"/>
                <a:cs typeface="ＭＳ Ｐゴシック" pitchFamily="-65" charset="-128"/>
              </a:rPr>
              <a:t>Flickr</a:t>
            </a:r>
            <a:endParaRPr lang="en-US" sz="1000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peopleso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1775" y="5140682"/>
            <a:ext cx="1016000" cy="1016000"/>
          </a:xfrm>
          <a:prstGeom prst="rect">
            <a:avLst/>
          </a:prstGeom>
          <a:ln w="6350" cap="sq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seaga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6063" y="5146750"/>
            <a:ext cx="1016000" cy="1016000"/>
          </a:xfrm>
          <a:prstGeom prst="rect">
            <a:avLst/>
          </a:prstGeom>
          <a:ln w="6350" cap="sq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Grafik 8" descr="h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0825" y="5150173"/>
            <a:ext cx="1016000" cy="1016000"/>
          </a:xfrm>
          <a:prstGeom prst="rect">
            <a:avLst/>
          </a:prstGeom>
          <a:ln w="6350" cap="sq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Grafik 7" descr="ao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1539" y="5149041"/>
            <a:ext cx="1016000" cy="1016000"/>
          </a:xfrm>
          <a:prstGeom prst="rect">
            <a:avLst/>
          </a:prstGeom>
          <a:ln w="6350" cap="sq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1600" dirty="0" smtClean="0">
                <a:ea typeface="宋体" pitchFamily="2" charset="-122"/>
              </a:rPr>
              <a:t>16 years of Web Marketing</a:t>
            </a:r>
          </a:p>
          <a:p>
            <a:r>
              <a:rPr lang="en-US" altLang="zh-CN" sz="1600" dirty="0" smtClean="0">
                <a:ea typeface="宋体" pitchFamily="2" charset="-122"/>
              </a:rPr>
              <a:t>10+ years in CMS/TMS implementation</a:t>
            </a:r>
          </a:p>
          <a:p>
            <a:r>
              <a:rPr lang="en-US" sz="1600" dirty="0" smtClean="0"/>
              <a:t>My areas of expertise are: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Web Globalization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Localization  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Content Creation Strategy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Implementation of global systems</a:t>
            </a:r>
          </a:p>
          <a:p>
            <a:pPr marL="356616"/>
            <a:r>
              <a:rPr lang="en-US" sz="1600" dirty="0" smtClean="0">
                <a:solidFill>
                  <a:srgbClr val="002060"/>
                </a:solidFill>
              </a:rPr>
              <a:t>My specialty: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>
                <a:solidFill>
                  <a:srgbClr val="0070C0"/>
                </a:solidFill>
              </a:rPr>
              <a:t>Optimizing the business value of web sites and global web operations</a:t>
            </a:r>
            <a:endParaRPr lang="en-US" altLang="zh-CN" sz="1800" dirty="0" smtClean="0">
              <a:ea typeface="宋体" pitchFamily="2" charset="-122"/>
            </a:endParaRPr>
          </a:p>
          <a:p>
            <a:pPr lvl="1">
              <a:buClr>
                <a:srgbClr val="0081C6"/>
              </a:buClr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0"/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00B0F0"/>
                </a:solidFill>
              </a:rPr>
              <a:t>A few words about myself</a:t>
            </a:r>
            <a:endParaRPr lang="en-US" sz="3200" dirty="0" smtClean="0">
              <a:solidFill>
                <a:srgbClr val="00B0F0"/>
              </a:solidFill>
            </a:endParaRPr>
          </a:p>
        </p:txBody>
      </p:sp>
      <p:pic>
        <p:nvPicPr>
          <p:cNvPr id="7" name="Grafik 6" descr="adob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2837" y="5147894"/>
            <a:ext cx="1016000" cy="1016000"/>
          </a:xfrm>
          <a:prstGeom prst="rect">
            <a:avLst/>
          </a:prstGeom>
          <a:ln w="6350" cap="sq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&amp; WebEx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1600" dirty="0" smtClean="0">
                <a:ea typeface="宋体" pitchFamily="2" charset="-122"/>
              </a:rPr>
              <a:t>Market leader in on-demand collaboration technologies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7 million users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35,000 customers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Subscription based services strategy has been key to success</a:t>
            </a:r>
            <a:br>
              <a:rPr lang="en-US" altLang="zh-CN" sz="1200" dirty="0" smtClean="0">
                <a:ea typeface="宋体" pitchFamily="2" charset="-122"/>
              </a:rPr>
            </a:br>
            <a:endParaRPr lang="en-US" altLang="zh-CN" sz="1200" dirty="0" smtClean="0">
              <a:ea typeface="宋体" pitchFamily="2" charset="-122"/>
            </a:endParaRPr>
          </a:p>
          <a:p>
            <a:pPr marL="356616"/>
            <a:r>
              <a:rPr lang="en-US" altLang="zh-CN" sz="1600" dirty="0" smtClean="0">
                <a:ea typeface="宋体" pitchFamily="2" charset="-122"/>
              </a:rPr>
              <a:t>Acquired by Cisco Systems Inc. in May 2007 for $3.2 billion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Worldwide leader in networking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63,000+ employees (Q4 2009) </a:t>
            </a:r>
          </a:p>
          <a:p>
            <a:pPr marL="694944" lvl="1" indent="-237744"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200" dirty="0" smtClean="0">
                <a:ea typeface="宋体" pitchFamily="2" charset="-122"/>
              </a:rPr>
              <a:t>Revenue of $36.1 billion for (Q4 2009)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00B0F0"/>
                </a:solidFill>
              </a:rPr>
              <a:t>Background of Cisco WebEx</a:t>
            </a:r>
            <a:endParaRPr lang="en-US" sz="3200" dirty="0" smtClean="0">
              <a:solidFill>
                <a:srgbClr val="00B0F0"/>
              </a:solidFill>
            </a:endParaRPr>
          </a:p>
        </p:txBody>
      </p:sp>
      <p:pic>
        <p:nvPicPr>
          <p:cNvPr id="5" name="Picture Placeholder 3" descr="HAF15103_cropped.jpg"/>
          <p:cNvPicPr>
            <a:picLocks noChangeAspect="1"/>
          </p:cNvPicPr>
          <p:nvPr/>
        </p:nvPicPr>
        <p:blipFill>
          <a:blip r:embed="rId3" cstate="print"/>
          <a:srcRect t="392" b="392"/>
          <a:stretch>
            <a:fillRect/>
          </a:stretch>
        </p:blipFill>
        <p:spPr>
          <a:xfrm>
            <a:off x="-72390" y="4933950"/>
            <a:ext cx="9235440" cy="19240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Enterprise Web Content Management</a:t>
            </a:r>
            <a:endParaRPr lang="en-US" dirty="0"/>
          </a:p>
        </p:txBody>
      </p:sp>
      <p:pic>
        <p:nvPicPr>
          <p:cNvPr id="7" name="Inhaltsplatzhalter 6" descr="overwhelmed-wid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237814"/>
            <a:ext cx="9144000" cy="4620186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751" y="1186542"/>
            <a:ext cx="7435849" cy="381000"/>
          </a:xfrm>
        </p:spPr>
        <p:txBody>
          <a:bodyPr/>
          <a:lstStyle/>
          <a:p>
            <a:pPr lvl="0"/>
            <a:r>
              <a:rPr lang="en-US" dirty="0" smtClean="0"/>
              <a:t>Does your job feel like this often?</a:t>
            </a:r>
            <a:endParaRPr lang="en-US" sz="3200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your web operations look like this?</a:t>
            </a:r>
            <a:endParaRPr lang="en-US" dirty="0"/>
          </a:p>
        </p:txBody>
      </p:sp>
      <p:pic>
        <p:nvPicPr>
          <p:cNvPr id="7" name="Inhaltsplatzhalter 6" descr="overwhelmed-wid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237814"/>
            <a:ext cx="9144000" cy="462018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751" y="1186542"/>
            <a:ext cx="7435849" cy="381000"/>
          </a:xfrm>
        </p:spPr>
        <p:txBody>
          <a:bodyPr/>
          <a:lstStyle/>
          <a:p>
            <a:pPr lvl="0"/>
            <a:r>
              <a:rPr lang="en-US" dirty="0" smtClean="0"/>
              <a:t>Too many people with too many opinions?</a:t>
            </a:r>
            <a:endParaRPr lang="en-US" sz="3200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doctors-superwid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5021739"/>
            <a:ext cx="9255904" cy="1836261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93751" y="1600200"/>
            <a:ext cx="743584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144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Decentralized approach to web operations</a:t>
            </a:r>
          </a:p>
          <a:p>
            <a:pPr marL="694944" lvl="1" indent="-237744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Silos between regions</a:t>
            </a:r>
          </a:p>
          <a:p>
            <a:pPr marL="694944" lvl="1" indent="-237744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Corporate branding and messaging not aligned</a:t>
            </a:r>
          </a:p>
          <a:p>
            <a:pPr marL="694944" lvl="1" indent="-237744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Resources not well aligned to business priorities</a:t>
            </a:r>
          </a:p>
          <a:p>
            <a:pPr marL="694944" lvl="1" indent="-237744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Infrastructure not set globally</a:t>
            </a:r>
          </a:p>
          <a:p>
            <a:pPr marL="694944" lvl="1" indent="-237744">
              <a:lnSpc>
                <a:spcPct val="95000"/>
              </a:lnSpc>
              <a:spcBef>
                <a:spcPts val="144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200" dirty="0" smtClean="0"/>
              <a:t>Missing localization strategy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6072" marR="0" lvl="1" indent="0" algn="l" defTabSz="914400" rtl="0" eaLnBrk="1" fontAlgn="auto" latinLnBrk="0" hangingPunct="1">
              <a:lnSpc>
                <a:spcPct val="95000"/>
              </a:lnSpc>
              <a:spcBef>
                <a:spcPts val="840"/>
              </a:spcBef>
              <a:spcAft>
                <a:spcPts val="0"/>
              </a:spcAft>
              <a:buClr>
                <a:srgbClr val="0081C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6072" marR="0" lvl="1" indent="0" algn="l" defTabSz="914400" rtl="0" eaLnBrk="1" fontAlgn="auto" latinLnBrk="0" hangingPunct="1">
              <a:lnSpc>
                <a:spcPct val="95000"/>
              </a:lnSpc>
              <a:spcBef>
                <a:spcPts val="840"/>
              </a:spcBef>
              <a:spcAft>
                <a:spcPts val="0"/>
              </a:spcAft>
              <a:buClr>
                <a:srgbClr val="0081C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7744" marR="0" lvl="0" indent="-237744" algn="l" defTabSz="914400" rtl="0" eaLnBrk="1" fontAlgn="auto" latinLnBrk="0" hangingPunct="1">
              <a:lnSpc>
                <a:spcPct val="95000"/>
              </a:lnSpc>
              <a:spcBef>
                <a:spcPts val="144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3751" y="304800"/>
            <a:ext cx="7435849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Where we came from…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3" descr="\\aoemedia.lan\DFS\Files\Presentations\PowerPoint\Events\next2010\artem\glo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088" y="1571624"/>
            <a:ext cx="2471751" cy="2471751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751" y="1186542"/>
            <a:ext cx="7435849" cy="381000"/>
          </a:xfrm>
        </p:spPr>
        <p:txBody>
          <a:bodyPr/>
          <a:lstStyle/>
          <a:p>
            <a:pPr lvl="0"/>
            <a:r>
              <a:rPr lang="en-US" dirty="0" smtClean="0"/>
              <a:t>Problems in our organization</a:t>
            </a:r>
            <a:endParaRPr lang="en-US" sz="3200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game changing solution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Setting our business requirements</a:t>
            </a:r>
            <a:endParaRPr lang="en-US" altLang="zh-CN" sz="1600" dirty="0" smtClean="0">
              <a:ea typeface="宋体" pitchFamily="2" charset="-122"/>
            </a:endParaRPr>
          </a:p>
        </p:txBody>
      </p:sp>
      <p:pic>
        <p:nvPicPr>
          <p:cNvPr id="7" name="Grafik 6" descr="football-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747" y="2167410"/>
            <a:ext cx="9172747" cy="47096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Centralized infrastructure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Stop adding silos, find a tool that meets your needs!</a:t>
            </a:r>
            <a:endParaRPr lang="en-US" altLang="zh-CN" sz="1600" dirty="0" smtClean="0">
              <a:ea typeface="宋体" pitchFamily="2" charset="-122"/>
            </a:endParaRPr>
          </a:p>
        </p:txBody>
      </p:sp>
      <p:pic>
        <p:nvPicPr>
          <p:cNvPr id="7" name="Grafik 6" descr="football-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747" y="2167410"/>
            <a:ext cx="9172746" cy="47096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sco_White_Template_2009">
  <a:themeElements>
    <a:clrScheme name="Cisco White 2009">
      <a:dk1>
        <a:sysClr val="windowText" lastClr="000000"/>
      </a:dk1>
      <a:lt1>
        <a:sysClr val="window" lastClr="FFFFFF"/>
      </a:lt1>
      <a:dk2>
        <a:srgbClr val="015F85"/>
      </a:dk2>
      <a:lt2>
        <a:srgbClr val="FFFFFF"/>
      </a:lt2>
      <a:accent1>
        <a:srgbClr val="0183B7"/>
      </a:accent1>
      <a:accent2>
        <a:srgbClr val="EE6804"/>
      </a:accent2>
      <a:accent3>
        <a:srgbClr val="A8286B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Cisco_White_Template_2009</Template>
  <TotalTime>23</TotalTime>
  <Words>592</Words>
  <Application>Microsoft Office PowerPoint</Application>
  <PresentationFormat>On-screen Show (4:3)</PresentationFormat>
  <Paragraphs>168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Cisco_White_Template_2009</vt:lpstr>
      <vt:lpstr>Open Source Content Management in the Enterprise</vt:lpstr>
      <vt:lpstr>Open Source Content Management in the Enterprise </vt:lpstr>
      <vt:lpstr>Who am I?</vt:lpstr>
      <vt:lpstr>Cisco &amp; WebEx</vt:lpstr>
      <vt:lpstr>Enterprise Web Content Management</vt:lpstr>
      <vt:lpstr>Do your web operations look like this?</vt:lpstr>
      <vt:lpstr>Slide 7</vt:lpstr>
      <vt:lpstr>The game changing solution</vt:lpstr>
      <vt:lpstr>Global Centralized infrastructure</vt:lpstr>
      <vt:lpstr>Faster Time-to-Market</vt:lpstr>
      <vt:lpstr>Align to Corporate branding and messaging</vt:lpstr>
      <vt:lpstr>Reduction of Total Cost of Ownership</vt:lpstr>
      <vt:lpstr>Our business requirements</vt:lpstr>
      <vt:lpstr>Our business requirements</vt:lpstr>
      <vt:lpstr>Our business requirements</vt:lpstr>
      <vt:lpstr>Our business requirements</vt:lpstr>
      <vt:lpstr>Our business requirements</vt:lpstr>
      <vt:lpstr>Our Solution</vt:lpstr>
      <vt:lpstr>Our choice: TYPO3</vt:lpstr>
      <vt:lpstr>The importance of adoption</vt:lpstr>
      <vt:lpstr>Why Open Source?</vt:lpstr>
      <vt:lpstr>Total Cost of Ownership</vt:lpstr>
      <vt:lpstr>Global community</vt:lpstr>
      <vt:lpstr>The hungry vendors problem</vt:lpstr>
      <vt:lpstr>Slide 25</vt:lpstr>
      <vt:lpstr>Why TYPO3 is a game changer for Cisco WebEx</vt:lpstr>
      <vt:lpstr>Q and A</vt:lpstr>
      <vt:lpstr>Open Source Content Management in the Enterprise </vt:lpstr>
      <vt:lpstr>Slide 29</vt:lpstr>
    </vt:vector>
  </TitlesOfParts>
  <Company>Cisco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Use This Template,  Please Read</dc:title>
  <dc:creator>Cleo McMichael</dc:creator>
  <cp:lastModifiedBy>Seth Conley</cp:lastModifiedBy>
  <cp:revision>75</cp:revision>
  <dcterms:created xsi:type="dcterms:W3CDTF">2010-05-17T20:14:42Z</dcterms:created>
  <dcterms:modified xsi:type="dcterms:W3CDTF">2010-05-20T17:09:27Z</dcterms:modified>
</cp:coreProperties>
</file>